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?>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32"/>
  </p:notesMasterIdLst>
  <p:sldIdLst>
    <p:sldId id="513" r:id="rId2"/>
    <p:sldId id="730" r:id="rId3"/>
    <p:sldId id="747" r:id="rId4"/>
    <p:sldId id="763" r:id="rId5"/>
    <p:sldId id="735" r:id="rId6"/>
    <p:sldId id="736" r:id="rId7"/>
    <p:sldId id="745" r:id="rId8"/>
    <p:sldId id="777" r:id="rId9"/>
    <p:sldId id="758" r:id="rId10"/>
    <p:sldId id="760" r:id="rId11"/>
    <p:sldId id="759" r:id="rId12"/>
    <p:sldId id="787" r:id="rId13"/>
    <p:sldId id="789" r:id="rId14"/>
    <p:sldId id="790" r:id="rId15"/>
    <p:sldId id="791" r:id="rId16"/>
    <p:sldId id="784" r:id="rId17"/>
    <p:sldId id="795" r:id="rId18"/>
    <p:sldId id="803" r:id="rId19"/>
    <p:sldId id="793" r:id="rId20"/>
    <p:sldId id="802" r:id="rId21"/>
    <p:sldId id="794" r:id="rId22"/>
    <p:sldId id="786" r:id="rId23"/>
    <p:sldId id="796" r:id="rId24"/>
    <p:sldId id="797" r:id="rId25"/>
    <p:sldId id="798" r:id="rId26"/>
    <p:sldId id="799" r:id="rId27"/>
    <p:sldId id="800" r:id="rId28"/>
    <p:sldId id="771" r:id="rId29"/>
    <p:sldId id="801" r:id="rId30"/>
    <p:sldId id="291" r:id="rId31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3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Reif" initials="BR" lastIdx="3" clrIdx="0"/>
  <p:cmAuthor id="1" name="Jane Gibbons -X (jagibbon - DEL ORO CONSULTING INC at Cisco)" initials="JG-(-DOCIaC" lastIdx="28" clrIdx="1">
    <p:extLst>
      <p:ext uri="{19B8F6BF-5375-455C-9EA6-DF929625EA0E}">
        <p15:presenceInfo xmlns:p15="http://schemas.microsoft.com/office/powerpoint/2012/main" userId="S-1-5-21-1708537768-1303643608-725345543-200204" providerId="AD"/>
      </p:ext>
    </p:extLst>
  </p:cmAuthor>
  <p:cmAuthor id="2" name="Bob Vachon" initials="BV" lastIdx="24" clrIdx="2">
    <p:extLst>
      <p:ext uri="{19B8F6BF-5375-455C-9EA6-DF929625EA0E}">
        <p15:presenceInfo xmlns:p15="http://schemas.microsoft.com/office/powerpoint/2012/main" userId="c7abe87968a0b63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CC"/>
    <a:srgbClr val="000099"/>
    <a:srgbClr val="CC99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31" autoAdjust="0"/>
    <p:restoredTop sz="81065" autoAdjust="0"/>
  </p:normalViewPr>
  <p:slideViewPr>
    <p:cSldViewPr snapToGrid="0" showGuides="1">
      <p:cViewPr varScale="1">
        <p:scale>
          <a:sx n="105" d="100"/>
          <a:sy n="105" d="100"/>
        </p:scale>
        <p:origin x="138" y="672"/>
      </p:cViewPr>
      <p:guideLst>
        <p:guide orient="horz" pos="1620"/>
        <p:guide pos="33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-5120"/>
    </p:cViewPr>
  </p:sorterViewPr>
  <p:gridSpacing cx="76200" cy="76200"/>
</p:viewPr>
</file>

<file path=ppt/_rels/presentation.xml.rels><?xml version="1.0" encoding="utf-8"?>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6337D9-3022-3D41-8D8A-BDF2F3B0DD8E}" type="datetimeFigureOut">
              <a:rPr lang="en-US" smtClean="0"/>
              <a:t>12/18/2017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1018C-6CAF-B84E-B92C-ECB119457FB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56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?>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?>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?>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?>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?>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?>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?>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?>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?>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?>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?>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?>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?>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?>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?>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?>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?>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?>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?>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?>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?>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?>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?>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?>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?>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?>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?>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Program Akademii Sieci Komputerowych Cisco</a:t>
            </a:r>
          </a:p>
          <a:p>
            <a:pPr rtl="0">
              <a:buFontTx/>
              <a:buNone/>
            </a:pPr>
            <a:r>
              <a:rPr b="false" lang="pl-PL"/>
              <a:t>Wprowadzenie</a:t>
            </a:r>
            <a:r>
              <a:rPr b="false" baseline="0" lang="pl-PL"/>
              <a:t> do cyberbezpieczeństwa (wersja 2.1)</a:t>
            </a:r>
          </a:p>
          <a:p>
            <a:pPr rtl="0">
              <a:buFontTx/>
              <a:buNone/>
            </a:pPr>
            <a:r>
              <a:rPr sz="1300" b="false" lang="pl-PL"/>
              <a:t>Rozdział </a:t>
            </a:r>
            <a:r>
              <a:rPr sz="1400" lang="pl-PL">
                <a:latin typeface="Arial" charset="0"/>
              </a:rPr>
              <a:t>3: Ochrona prywatności i danych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</a:t>
            </a:fld>
          </a:p>
        </p:txBody>
      </p:sp>
    </p:spTree>
    <p:extLst>
      <p:ext uri="{BB962C8B-B14F-4D97-AF65-F5344CB8AC3E}">
        <p14:creationId xmlns:p14="http://schemas.microsoft.com/office/powerpoint/2010/main" val="30255421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sz="1200" b="false" lang="pl-PL"/>
              <a:t>3 – </a:t>
            </a:r>
            <a:r>
              <a:rPr sz="1200" lang="pl-PL">
                <a:latin typeface="Arial" charset="0"/>
              </a:rPr>
              <a:t>Protecting Your Data and Privacy</a:t>
            </a:r>
          </a:p>
          <a:p>
            <a:pPr rtl="0">
              <a:buFontTx/>
              <a:buNone/>
            </a:pPr>
            <a:r>
              <a:rPr sz="1200" b="false" lang="pl-PL"/>
              <a:t>3.1 – Protecting Your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11</a:t>
            </a:fld>
          </a:p>
        </p:txBody>
      </p:sp>
    </p:spTree>
    <p:extLst>
      <p:ext uri="{BB962C8B-B14F-4D97-AF65-F5344CB8AC3E}">
        <p14:creationId xmlns:p14="http://schemas.microsoft.com/office/powerpoint/2010/main" val="625529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 – Protecting Your Devices and Network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3.1.1.1 – Protect Your Computing Devices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12</a:t>
            </a:fld>
          </a:p>
        </p:txBody>
      </p:sp>
    </p:spTree>
    <p:extLst>
      <p:ext uri="{BB962C8B-B14F-4D97-AF65-F5344CB8AC3E}">
        <p14:creationId xmlns:p14="http://schemas.microsoft.com/office/powerpoint/2010/main" val="1317472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 – Protecting Your Devices and Network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3.1.1.2 – Use Wireless Networks Safely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13</a:t>
            </a:fld>
          </a:p>
        </p:txBody>
      </p:sp>
    </p:spTree>
    <p:extLst>
      <p:ext uri="{BB962C8B-B14F-4D97-AF65-F5344CB8AC3E}">
        <p14:creationId xmlns:p14="http://schemas.microsoft.com/office/powerpoint/2010/main" val="4074407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 – Protecting Your Devices and Network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3.1.1.3 – Use Unique Passwords for Each Online Accounts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14</a:t>
            </a:fld>
          </a:p>
        </p:txBody>
      </p:sp>
    </p:spTree>
    <p:extLst>
      <p:ext uri="{BB962C8B-B14F-4D97-AF65-F5344CB8AC3E}">
        <p14:creationId xmlns:p14="http://schemas.microsoft.com/office/powerpoint/2010/main" val="24537763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 – Protecting Your Devices and Network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3.1.1.4 – Use Passphrase Rather Than a Password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15</a:t>
            </a:fld>
          </a:p>
        </p:txBody>
      </p:sp>
    </p:spTree>
    <p:extLst>
      <p:ext uri="{BB962C8B-B14F-4D97-AF65-F5344CB8AC3E}">
        <p14:creationId xmlns:p14="http://schemas.microsoft.com/office/powerpoint/2010/main" val="9622342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 – Protecting Your Devices and Network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3.1.1.5 – Lab – Create and Store Strong Passwords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16</a:t>
            </a:fld>
          </a:p>
        </p:txBody>
      </p:sp>
    </p:spTree>
    <p:extLst>
      <p:ext uri="{BB962C8B-B14F-4D97-AF65-F5344CB8AC3E}">
        <p14:creationId xmlns:p14="http://schemas.microsoft.com/office/powerpoint/2010/main" val="947760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 – Data Maintenance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3.1.2.1 – Encrypt Your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17</a:t>
            </a:fld>
          </a:p>
        </p:txBody>
      </p:sp>
    </p:spTree>
    <p:extLst>
      <p:ext uri="{BB962C8B-B14F-4D97-AF65-F5344CB8AC3E}">
        <p14:creationId xmlns:p14="http://schemas.microsoft.com/office/powerpoint/2010/main" val="1073055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 – Data Maintenance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3.1.2.2 – Back up Your 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18</a:t>
            </a:fld>
          </a:p>
        </p:txBody>
      </p:sp>
    </p:spTree>
    <p:extLst>
      <p:ext uri="{BB962C8B-B14F-4D97-AF65-F5344CB8AC3E}">
        <p14:creationId xmlns:p14="http://schemas.microsoft.com/office/powerpoint/2010/main" val="24831401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 – Data Maintenance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3.1.2.3 – Lab – Back up Data to External Storage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19</a:t>
            </a:fld>
          </a:p>
        </p:txBody>
      </p:sp>
    </p:spTree>
    <p:extLst>
      <p:ext uri="{BB962C8B-B14F-4D97-AF65-F5344CB8AC3E}">
        <p14:creationId xmlns:p14="http://schemas.microsoft.com/office/powerpoint/2010/main" val="9501665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 – Data Maintenance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3.1.2.4 – Deleting Your Data Permanently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20</a:t>
            </a:fld>
          </a:p>
        </p:txBody>
      </p:sp>
    </p:spTree>
    <p:extLst>
      <p:ext uri="{BB962C8B-B14F-4D97-AF65-F5344CB8AC3E}">
        <p14:creationId xmlns:p14="http://schemas.microsoft.com/office/powerpoint/2010/main" val="6655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2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67713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3.1 – Protecting Your Data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 – Data Maintenance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3.1.2.5 – Lab – Who Owns Your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21</a:t>
            </a:fld>
          </a:p>
        </p:txBody>
      </p:sp>
    </p:spTree>
    <p:extLst>
      <p:ext uri="{BB962C8B-B14F-4D97-AF65-F5344CB8AC3E}">
        <p14:creationId xmlns:p14="http://schemas.microsoft.com/office/powerpoint/2010/main" val="3261859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sz="1200" b="false" lang="pl-PL"/>
              <a:t>3 – </a:t>
            </a:r>
            <a:r>
              <a:rPr sz="1200" lang="pl-PL">
                <a:latin typeface="Arial" charset="0"/>
              </a:rPr>
              <a:t>Protecting Your Data and Privacy</a:t>
            </a:r>
          </a:p>
          <a:p>
            <a:pPr rtl="0">
              <a:buFontTx/>
              <a:buNone/>
            </a:pPr>
            <a:r>
              <a:rPr sz="1200" b="false" lang="pl-PL"/>
              <a:t>3.2 – Safeguarding Your Online Privacy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22</a:t>
            </a:fld>
          </a:p>
        </p:txBody>
      </p:sp>
    </p:spTree>
    <p:extLst>
      <p:ext uri="{BB962C8B-B14F-4D97-AF65-F5344CB8AC3E}">
        <p14:creationId xmlns:p14="http://schemas.microsoft.com/office/powerpoint/2010/main" val="149002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3.2.1 – Strong Authentication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3.2.1.1 – Two Factor Authentication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23</a:t>
            </a:fld>
          </a:p>
        </p:txBody>
      </p:sp>
    </p:spTree>
    <p:extLst>
      <p:ext uri="{BB962C8B-B14F-4D97-AF65-F5344CB8AC3E}">
        <p14:creationId xmlns:p14="http://schemas.microsoft.com/office/powerpoint/2010/main" val="17310841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3.2.1 – Strong Authentication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3.2.1.2 – OAuth 2.0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24</a:t>
            </a:fld>
          </a:p>
        </p:txBody>
      </p:sp>
    </p:spTree>
    <p:extLst>
      <p:ext uri="{BB962C8B-B14F-4D97-AF65-F5344CB8AC3E}">
        <p14:creationId xmlns:p14="http://schemas.microsoft.com/office/powerpoint/2010/main" val="4443787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 – Sharing Too Much Information?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3.2.2.1 – Do Not Share Too Much on Social Media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25</a:t>
            </a:fld>
          </a:p>
        </p:txBody>
      </p:sp>
    </p:spTree>
    <p:extLst>
      <p:ext uri="{BB962C8B-B14F-4D97-AF65-F5344CB8AC3E}">
        <p14:creationId xmlns:p14="http://schemas.microsoft.com/office/powerpoint/2010/main" val="4925236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 – Sharing Too Much Information?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3.2.2.2 – Email and Web Browser Privacy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26</a:t>
            </a:fld>
          </a:p>
        </p:txBody>
      </p:sp>
    </p:spTree>
    <p:extLst>
      <p:ext uri="{BB962C8B-B14F-4D97-AF65-F5344CB8AC3E}">
        <p14:creationId xmlns:p14="http://schemas.microsoft.com/office/powerpoint/2010/main" val="91083011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lnSpc>
                <a:spcPct val="80000"/>
              </a:lnSpc>
              <a:buFontTx/>
              <a:buNone/>
            </a:pPr>
            <a:r>
              <a:rPr sz="1200" kern="1200" lang="pl-PL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rPr>
              <a:t>3.2 – Safeguarding Your Online Privacy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 – Sharing Too Much Information?</a:t>
            </a:r>
          </a:p>
          <a:p>
            <a:pPr rtl="0">
              <a:lnSpc>
                <a:spcPct val="80000"/>
              </a:lnSpc>
              <a:buFontTx/>
              <a:buNone/>
            </a:pPr>
            <a:r>
              <a:rPr lang="pl-PL">
                <a:latin typeface="Arial" charset="0"/>
              </a:rPr>
              <a:t>3.2.2.3 – Lab – Discover Your Risky Online Behavior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27</a:t>
            </a:fld>
          </a:p>
        </p:txBody>
      </p:sp>
    </p:spTree>
    <p:extLst>
      <p:ext uri="{BB962C8B-B14F-4D97-AF65-F5344CB8AC3E}">
        <p14:creationId xmlns:p14="http://schemas.microsoft.com/office/powerpoint/2010/main" val="33958092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3 – Protecting Your Data and Privacy</a:t>
            </a:r>
          </a:p>
          <a:p>
            <a:pPr rtl="0"/>
            <a:r>
              <a:rPr lang="pl-PL"/>
              <a:t>3.3 - Summary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28</a:t>
            </a:fld>
          </a:p>
        </p:txBody>
      </p:sp>
    </p:spTree>
    <p:extLst>
      <p:ext uri="{BB962C8B-B14F-4D97-AF65-F5344CB8AC3E}">
        <p14:creationId xmlns:p14="http://schemas.microsoft.com/office/powerpoint/2010/main" val="17641006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sz="1200" b="false" lang="pl-PL"/>
              <a:t>3 – Protecting Your Data and Privacy</a:t>
            </a:r>
          </a:p>
          <a:p>
            <a:pPr rtl="0"/>
            <a:r>
              <a:rPr lang="pl-PL"/>
              <a:t>3.3 -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29</a:t>
            </a:fld>
          </a:p>
        </p:txBody>
      </p:sp>
    </p:spTree>
    <p:extLst>
      <p:ext uri="{BB962C8B-B14F-4D97-AF65-F5344CB8AC3E}">
        <p14:creationId xmlns:p14="http://schemas.microsoft.com/office/powerpoint/2010/main" val="1388996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3: Protecting Your Data and Privacy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3</a:t>
            </a:fld>
          </a:p>
        </p:txBody>
      </p:sp>
    </p:spTree>
    <p:extLst>
      <p:ext uri="{BB962C8B-B14F-4D97-AF65-F5344CB8AC3E}">
        <p14:creationId xmlns:p14="http://schemas.microsoft.com/office/powerpoint/2010/main" val="4150324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0A313ED8-785B-4D16-9B17-4143385249B9}" type="slidenum">
              <a:rPr sz="800" b="false"/>
              <a:pPr algn="r"/>
              <a:t>4</a:t>
            </a:fld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453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ACE20BE7-F2F3-4E26-9454-50B18F790A4E}" type="slidenum">
              <a:rPr sz="800" b="false">
                <a:ea typeface="ＭＳ Ｐゴシック" pitchFamily="34" charset="-128"/>
              </a:rPr>
              <a:pPr algn="r"/>
              <a:t>5</a:t>
            </a:fld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6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391C207-9349-46D5-9D89-8ADDA5014D1F}" type="slidenum">
              <a:rPr sz="800" b="false"/>
              <a:pPr algn="r"/>
              <a:t>6</a:t>
            </a:fld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57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7" tIns="0" rIns="18817" bIns="0" anchor="b"/>
          <a:lstStyle>
            <a:lvl1pPr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1700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17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5F7D0146-1035-4865-8A5B-0B1E8578604B}" type="slidenum">
              <a:rPr sz="800" b="false">
                <a:ea typeface="ＭＳ Ｐゴシック" pitchFamily="34" charset="-128"/>
              </a:rPr>
              <a:pPr algn="r"/>
              <a:t>7</a:t>
            </a:fld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573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3: Protecting Your Data and Privacy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5641018C-6CAF-B84E-B92C-ECB119457FBA}" type="slidenum">
              <a:rPr/>
              <a:t>9</a:t>
            </a:fld>
          </a:p>
        </p:txBody>
      </p:sp>
    </p:spTree>
    <p:extLst>
      <p:ext uri="{BB962C8B-B14F-4D97-AF65-F5344CB8AC3E}">
        <p14:creationId xmlns:p14="http://schemas.microsoft.com/office/powerpoint/2010/main" val="149680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1"/>
          <p:cNvSpPr txBox="1">
            <a:spLocks noGrp="1" noChangeArrowheads="1"/>
          </p:cNvSpPr>
          <p:nvPr/>
        </p:nvSpPr>
        <p:spPr bwMode="auto">
          <a:xfrm>
            <a:off x="5929313" y="8680450"/>
            <a:ext cx="812800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819" tIns="0" rIns="18819" bIns="0" anchor="b"/>
          <a:lstStyle>
            <a:lvl1pPr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03288" eaLnBrk="0" hangingPunct="0"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/>
            <a:fld id="{7C839C26-801B-42B6-A101-60F37FE2B0A8}" type="slidenum">
              <a:rPr sz="800" b="false"/>
              <a:pPr algn="r"/>
              <a:t>10</a:t>
            </a:fld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rtl="0">
              <a:buFontTx/>
              <a:buNone/>
            </a:pPr>
            <a:r>
              <a:rPr b="false" lang="pl-PL"/>
              <a:t>Cisco Networking Academy Program</a:t>
            </a:r>
          </a:p>
          <a:p>
            <a:pPr rtl="0">
              <a:buFontTx/>
              <a:buNone/>
            </a:pPr>
            <a:r>
              <a:rPr b="false" lang="pl-PL"/>
              <a:t>Introduction</a:t>
            </a:r>
            <a:r>
              <a:rPr b="false" baseline="0" lang="pl-PL"/>
              <a:t> to Cybersecurity v2.1</a:t>
            </a:r>
          </a:p>
          <a:p>
            <a:pPr rtl="0">
              <a:buFontTx/>
              <a:buNone/>
            </a:pPr>
            <a:r>
              <a:rPr sz="1300" b="false" lang="pl-PL"/>
              <a:t>Chapter </a:t>
            </a:r>
            <a:r>
              <a:rPr sz="1400" lang="pl-PL">
                <a:latin typeface="Arial" charset="0"/>
              </a:rPr>
              <a:t>3: Protecting Your Data and Privacy</a:t>
            </a:r>
          </a:p>
        </p:txBody>
      </p:sp>
    </p:spTree>
    <p:extLst>
      <p:ext uri="{BB962C8B-B14F-4D97-AF65-F5344CB8AC3E}">
        <p14:creationId xmlns:p14="http://schemas.microsoft.com/office/powerpoint/2010/main" val="1024752144"/>
      </p:ext>
    </p:extLst>
  </p:cSld>
  <p:clrMapOvr>
    <a:masterClrMapping/>
  </p:clrMapOvr>
</p:notes>
</file>

<file path=ppt/slideLayouts/_rels/slideLayout1.xml.rels><?xml version="1.0" encoding="utf-8"?>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?>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6725553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1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3999" cy="5165874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98843304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5"/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974899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Closing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3746294" y="2129856"/>
            <a:ext cx="1617944" cy="860542"/>
            <a:chOff x="310" y="249"/>
            <a:chExt cx="502" cy="267"/>
          </a:xfrm>
          <a:solidFill>
            <a:schemeClr val="accent1">
              <a:lumMod val="75000"/>
            </a:schemeClr>
          </a:solidFill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51544963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473441" y="4954263"/>
            <a:ext cx="676910" cy="1892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5">
                <a:solidFill>
                  <a:schemeClr val="tx2"/>
                </a:solidFill>
              </a:defRPr>
            </a:lvl1pPr>
          </a:lstStyle>
          <a:p>
            <a:pPr defTabSz="385763">
              <a:defRPr/>
            </a:pPr>
            <a:fld id="{2F5CCB13-0A32-4557-88E9-079F0C330695}" type="slidenum">
              <a:rPr lang="en-US" kern="0" smtClean="0">
                <a:solidFill>
                  <a:srgbClr val="595959"/>
                </a:solidFill>
              </a:rPr>
              <a:pPr defTabSz="385763">
                <a:defRPr/>
              </a:pPr>
              <a:t>‹#›</a:t>
            </a:fld>
            <a:endParaRPr lang="en-US" kern="0" dirty="0">
              <a:solidFill>
                <a:srgbClr val="595959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44065" y="798944"/>
            <a:ext cx="8853286" cy="4155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182880" bIns="45720" numCol="1" anchor="t" anchorCtr="0" compatLnSpc="1">
            <a:prstTxWarp prst="textNoShape">
              <a:avLst/>
            </a:prstTxWarp>
          </a:bodyPr>
          <a:lstStyle>
            <a:lvl1pPr marL="169863" indent="-1698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defRPr>
                <a:solidFill>
                  <a:srgbClr val="000000"/>
                </a:solidFill>
              </a:defRPr>
            </a:lvl4pPr>
          </a:lstStyle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41393"/>
            <a:ext cx="9144000" cy="7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2400"/>
            </a:lvl1pPr>
          </a:lstStyle>
          <a:p>
            <a:pPr lvl="0"/>
            <a:r>
              <a:rPr lang="en-US" dirty="0">
                <a:sym typeface="Arial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5799662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992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5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1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1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rgbClr val="004C69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accent1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chemeClr val="accent1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53042546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 userDrawn="1">
  <p:cSld name="6_Title Slide-animated gradien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469496" y="3809526"/>
            <a:ext cx="4319105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200" b="0" i="0">
                <a:solidFill>
                  <a:schemeClr val="accent5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/>
          </p:nvPr>
        </p:nvSpPr>
        <p:spPr>
          <a:xfrm>
            <a:off x="469496" y="4049523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/>
          </p:nvPr>
        </p:nvSpPr>
        <p:spPr>
          <a:xfrm>
            <a:off x="469496" y="4289520"/>
            <a:ext cx="4319105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200" b="0" i="0" kern="1200" dirty="0" smtClean="0">
                <a:solidFill>
                  <a:schemeClr val="accent5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492125" y="395288"/>
            <a:ext cx="796924" cy="423863"/>
            <a:chOff x="310" y="249"/>
            <a:chExt cx="502" cy="267"/>
          </a:xfrm>
          <a:solidFill>
            <a:schemeClr val="accent5"/>
          </a:solidFill>
        </p:grpSpPr>
        <p:sp>
          <p:nvSpPr>
            <p:cNvPr id="9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3292" y="2872236"/>
            <a:ext cx="5925246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000" baseline="0">
                <a:solidFill>
                  <a:schemeClr val="bg2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itle 1"/>
          <p:cNvSpPr>
            <a:spLocks noGrp="1"/>
          </p:cNvSpPr>
          <p:nvPr>
            <p:ph type="ctrTitle"/>
          </p:nvPr>
        </p:nvSpPr>
        <p:spPr>
          <a:xfrm>
            <a:off x="425765" y="2300750"/>
            <a:ext cx="5955513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3600" b="0" i="0" spc="0" baseline="0">
                <a:solidFill>
                  <a:srgbClr val="38C6F4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4617842"/>
      </p:ext>
    </p:extLst>
  </p:cSld>
  <p:clrMapOvr>
    <a:masterClrMapping/>
  </p:clrMapOvr>
  <p:transition spd="slow">
    <p:wipe/>
  </p:transition>
  <p:extLst mod="1">
    <p:ext uri="{DCECCB84-F9BA-43D5-87BE-67443E8EF086}">
      <p15:sldGuideLst xmlns:p15="http://schemas.microsoft.com/office/powerpoint/2012/main">
        <p15:guide id="1" orient="horz" pos="228" userDrawn="1">
          <p15:clr>
            <a:srgbClr val="FBAE40"/>
          </p15:clr>
        </p15:guide>
        <p15:guide id="2" pos="360" userDrawn="1">
          <p15:clr>
            <a:srgbClr val="FBAE40"/>
          </p15:clr>
        </p15:guide>
        <p15:guide id="3" orient="horz" pos="518" userDrawn="1">
          <p15:clr>
            <a:srgbClr val="FBAE40"/>
          </p15:clr>
        </p15:guide>
        <p15:guide id="4" pos="812" userDrawn="1">
          <p15:clr>
            <a:srgbClr val="FBAE40"/>
          </p15:clr>
        </p15:guide>
        <p15:guide id="5" pos="3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MasterSp="0" preserve="1">
  <p:cSld name="3_Seg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394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chemeClr val="accent5"/>
                </a:solidFill>
                <a:latin typeface="+mj-lt"/>
                <a:cs typeface="CiscoSans Thin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11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rgbClr val="086D8E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085412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74662" y="1347788"/>
            <a:ext cx="8280057" cy="307394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5690" marR="0" indent="-285690" algn="ctr" defTabSz="45710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0" baseline="0">
                <a:solidFill>
                  <a:schemeClr val="bg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296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29121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2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0" y="2552550"/>
            <a:ext cx="698624" cy="698624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426607"/>
            <a:ext cx="698624" cy="698624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bg1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0" y="3653093"/>
            <a:ext cx="698624" cy="698624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solidFill>
                <a:srgbClr val="049FD9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365250" y="1432522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365250" y="25577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365250" y="3653093"/>
            <a:ext cx="5473700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0" y="2552550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1" y="3651140"/>
            <a:ext cx="698624" cy="693381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575610" y="1427248"/>
            <a:ext cx="698624" cy="693381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4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05387266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5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Oval 1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13" name="Oval 12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17" name="Oval 16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4000" dirty="0">
              <a:ln>
                <a:solidFill>
                  <a:schemeClr val="bg2"/>
                </a:solidFill>
              </a:ln>
              <a:solidFill>
                <a:schemeClr val="accent5"/>
              </a:solidFill>
              <a:cs typeface="Arial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5678748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2000" b="0" i="0" baseline="0">
                <a:solidFill>
                  <a:schemeClr val="accent1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20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962125011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 name="6_Circled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4C6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2" name="Oval 41"/>
          <p:cNvSpPr/>
          <p:nvPr/>
        </p:nvSpPr>
        <p:spPr>
          <a:xfrm>
            <a:off x="575611" y="1979318"/>
            <a:ext cx="464815" cy="464815"/>
          </a:xfrm>
          <a:prstGeom prst="ellipse">
            <a:avLst/>
          </a:prstGeom>
          <a:solidFill>
            <a:srgbClr val="38C6F4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575610" y="1328927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rgbClr val="FFFFFF"/>
              </a:solidFill>
              <a:cs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575611" y="2627446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4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172384" y="133484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1172385" y="198456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1172385" y="262744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6" hasCustomPrompt="1"/>
          </p:nvPr>
        </p:nvSpPr>
        <p:spPr>
          <a:xfrm>
            <a:off x="575611" y="1327521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5611" y="197931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2</a:t>
            </a:r>
          </a:p>
        </p:txBody>
      </p:sp>
      <p:sp>
        <p:nvSpPr>
          <p:cNvPr id="50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575612" y="262549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3</a:t>
            </a:r>
          </a:p>
        </p:txBody>
      </p:sp>
      <p:sp>
        <p:nvSpPr>
          <p:cNvPr id="51" name="Oval 50"/>
          <p:cNvSpPr/>
          <p:nvPr/>
        </p:nvSpPr>
        <p:spPr>
          <a:xfrm>
            <a:off x="575612" y="3274581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1172386" y="3274581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575613" y="3272628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4</a:t>
            </a:r>
          </a:p>
        </p:txBody>
      </p:sp>
      <p:sp>
        <p:nvSpPr>
          <p:cNvPr id="54" name="Oval 53"/>
          <p:cNvSpPr/>
          <p:nvPr/>
        </p:nvSpPr>
        <p:spPr>
          <a:xfrm>
            <a:off x="575613" y="3921716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21"/>
          </p:nvPr>
        </p:nvSpPr>
        <p:spPr>
          <a:xfrm>
            <a:off x="1172387" y="3921716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75614" y="3919763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5</a:t>
            </a:r>
          </a:p>
        </p:txBody>
      </p:sp>
      <p:sp>
        <p:nvSpPr>
          <p:cNvPr id="57" name="Oval 56"/>
          <p:cNvSpPr/>
          <p:nvPr/>
        </p:nvSpPr>
        <p:spPr>
          <a:xfrm>
            <a:off x="4414576" y="1983084"/>
            <a:ext cx="464815" cy="464815"/>
          </a:xfrm>
          <a:prstGeom prst="ellipse">
            <a:avLst/>
          </a:prstGeom>
          <a:solidFill>
            <a:schemeClr val="accent6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4414575" y="1332693"/>
            <a:ext cx="464815" cy="464815"/>
          </a:xfrm>
          <a:prstGeom prst="ellipse">
            <a:avLst/>
          </a:prstGeom>
          <a:solidFill>
            <a:srgbClr val="00394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414576" y="2631212"/>
            <a:ext cx="464815" cy="464815"/>
          </a:xfrm>
          <a:prstGeom prst="ellipse">
            <a:avLst/>
          </a:prstGeom>
          <a:solidFill>
            <a:schemeClr val="accent5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0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5011349" y="1338608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1" name="Text Placeholder 17"/>
          <p:cNvSpPr>
            <a:spLocks noGrp="1"/>
          </p:cNvSpPr>
          <p:nvPr>
            <p:ph type="body" sz="quarter" idx="24"/>
          </p:nvPr>
        </p:nvSpPr>
        <p:spPr>
          <a:xfrm>
            <a:off x="5011350" y="198832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2" name="Text Placeholder 17"/>
          <p:cNvSpPr>
            <a:spLocks noGrp="1"/>
          </p:cNvSpPr>
          <p:nvPr>
            <p:ph type="body" sz="quarter" idx="25"/>
          </p:nvPr>
        </p:nvSpPr>
        <p:spPr>
          <a:xfrm>
            <a:off x="5011350" y="263121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3" name="Text Placeholder 17"/>
          <p:cNvSpPr>
            <a:spLocks noGrp="1"/>
          </p:cNvSpPr>
          <p:nvPr>
            <p:ph type="body" sz="quarter" idx="26" hasCustomPrompt="1"/>
          </p:nvPr>
        </p:nvSpPr>
        <p:spPr>
          <a:xfrm>
            <a:off x="4414576" y="1331287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6</a:t>
            </a:r>
          </a:p>
        </p:txBody>
      </p:sp>
      <p:sp>
        <p:nvSpPr>
          <p:cNvPr id="6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414576" y="198308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7</a:t>
            </a:r>
          </a:p>
        </p:txBody>
      </p:sp>
      <p:sp>
        <p:nvSpPr>
          <p:cNvPr id="6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414577" y="262925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8</a:t>
            </a:r>
          </a:p>
        </p:txBody>
      </p:sp>
      <p:sp>
        <p:nvSpPr>
          <p:cNvPr id="66" name="Oval 65"/>
          <p:cNvSpPr/>
          <p:nvPr/>
        </p:nvSpPr>
        <p:spPr>
          <a:xfrm>
            <a:off x="4414577" y="3278347"/>
            <a:ext cx="464815" cy="464815"/>
          </a:xfrm>
          <a:prstGeom prst="ellipse">
            <a:avLst/>
          </a:prstGeom>
          <a:solidFill>
            <a:schemeClr val="bg2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67" name="Text Placeholder 17"/>
          <p:cNvSpPr>
            <a:spLocks noGrp="1"/>
          </p:cNvSpPr>
          <p:nvPr>
            <p:ph type="body" sz="quarter" idx="29"/>
          </p:nvPr>
        </p:nvSpPr>
        <p:spPr>
          <a:xfrm>
            <a:off x="5011351" y="3278347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8" name="Text Placeholder 17"/>
          <p:cNvSpPr>
            <a:spLocks noGrp="1"/>
          </p:cNvSpPr>
          <p:nvPr>
            <p:ph type="body" sz="quarter" idx="30" hasCustomPrompt="1"/>
          </p:nvPr>
        </p:nvSpPr>
        <p:spPr>
          <a:xfrm>
            <a:off x="4414578" y="3276394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9</a:t>
            </a:r>
          </a:p>
        </p:txBody>
      </p:sp>
      <p:sp>
        <p:nvSpPr>
          <p:cNvPr id="69" name="Oval 68"/>
          <p:cNvSpPr/>
          <p:nvPr/>
        </p:nvSpPr>
        <p:spPr>
          <a:xfrm>
            <a:off x="4414578" y="3925482"/>
            <a:ext cx="464815" cy="464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1440" rtlCol="0" anchor="ctr" anchorCtr="0"/>
          <a:lstStyle/>
          <a:p>
            <a:pPr algn="ctr"/>
            <a:endParaRPr lang="en-US" sz="1800" dirty="0">
              <a:ln>
                <a:solidFill>
                  <a:schemeClr val="bg2"/>
                </a:solidFill>
              </a:ln>
              <a:solidFill>
                <a:schemeClr val="bg2"/>
              </a:solidFill>
              <a:cs typeface="Arial"/>
            </a:endParaRPr>
          </a:p>
        </p:txBody>
      </p:sp>
      <p:sp>
        <p:nvSpPr>
          <p:cNvPr id="70" name="Text Placeholder 17"/>
          <p:cNvSpPr>
            <a:spLocks noGrp="1"/>
          </p:cNvSpPr>
          <p:nvPr>
            <p:ph type="body" sz="quarter" idx="31"/>
          </p:nvPr>
        </p:nvSpPr>
        <p:spPr>
          <a:xfrm>
            <a:off x="5011352" y="3925482"/>
            <a:ext cx="2175886" cy="461327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 algn="l">
              <a:buNone/>
              <a:defRPr sz="1800" b="0" i="0" baseline="0">
                <a:solidFill>
                  <a:srgbClr val="004C69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4414579" y="3923529"/>
            <a:ext cx="464815" cy="461327"/>
          </a:xfrm>
          <a:prstGeom prst="rect">
            <a:avLst/>
          </a:prstGeom>
          <a:noFill/>
          <a:ln>
            <a:noFill/>
          </a:ln>
        </p:spPr>
        <p:txBody>
          <a:bodyPr lIns="91420" tIns="45710" rIns="91420" bIns="45710" anchor="ctr" anchorCtr="0">
            <a:noAutofit/>
          </a:bodyPr>
          <a:lstStyle>
            <a:lvl1pPr marL="0" indent="0" algn="ctr">
              <a:buNone/>
              <a:defRPr sz="1800" b="0" i="0" baseline="0">
                <a:ln>
                  <a:solidFill>
                    <a:srgbClr val="FFFFFF"/>
                  </a:solidFill>
                </a:ln>
                <a:solidFill>
                  <a:srgbClr val="FFFFFF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4309995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?>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438150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Title Goes Here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ltGray">
          <a:xfrm>
            <a:off x="8515707" y="4742907"/>
            <a:ext cx="218414" cy="154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1586" tIns="30792" rIns="61586" bIns="30792" anchor="b">
            <a:spAutoFit/>
          </a:bodyPr>
          <a:lstStyle/>
          <a:p>
            <a:pPr algn="r"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sz="600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pPr algn="r" defTabSz="610744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5867508" y="4741653"/>
            <a:ext cx="2658018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1586" tIns="30792" rIns="61586" bIns="30792" anchor="b">
            <a:spAutoFit/>
          </a:bodyPr>
          <a:lstStyle/>
          <a:p>
            <a:pPr defTabSz="610744" fontAlgn="auto" rtl="0">
              <a:spcBef>
                <a:spcPts val="0"/>
              </a:spcBef>
              <a:spcAft>
                <a:spcPts val="0"/>
              </a:spcAft>
              <a:defRPr/>
            </a:pPr>
            <a:r>
              <a:rPr sz="600" lang="pl-PL">
                <a:solidFill>
                  <a:schemeClr val="accent3">
                    <a:lumMod val="85000"/>
                  </a:schemeClr>
                </a:solidFill>
                <a:latin typeface="+mn-lt"/>
                <a:ea typeface="+mn-ea"/>
                <a:cs typeface="CiscoSans Thin"/>
              </a:rPr>
              <a:t>© 2016 Cisco i / lub jego podmioty stowarzyszone All rights reserved (Wszelkie prawa zastrzeżone).   Cisco Confidential (Poufne)</a:t>
            </a:r>
          </a:p>
        </p:txBody>
      </p:sp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508039" y="4715197"/>
            <a:ext cx="340257" cy="180974"/>
            <a:chOff x="310" y="249"/>
            <a:chExt cx="502" cy="267"/>
          </a:xfrm>
          <a:solidFill>
            <a:schemeClr val="accent5"/>
          </a:solidFill>
        </p:grpSpPr>
        <p:sp>
          <p:nvSpPr>
            <p:cNvPr id="7" name="Rectangle 5"/>
            <p:cNvSpPr>
              <a:spLocks noChangeArrowheads="1"/>
            </p:cNvSpPr>
            <p:nvPr userDrawn="1"/>
          </p:nvSpPr>
          <p:spPr bwMode="auto">
            <a:xfrm>
              <a:off x="452" y="426"/>
              <a:ext cx="22" cy="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585" y="425"/>
              <a:ext cx="66" cy="91"/>
            </a:xfrm>
            <a:custGeom>
              <a:avLst/>
              <a:gdLst>
                <a:gd name="T0" fmla="*/ 51 w 51"/>
                <a:gd name="T1" fmla="*/ 20 h 69"/>
                <a:gd name="T2" fmla="*/ 37 w 51"/>
                <a:gd name="T3" fmla="*/ 16 h 69"/>
                <a:gd name="T4" fmla="*/ 18 w 51"/>
                <a:gd name="T5" fmla="*/ 34 h 69"/>
                <a:gd name="T6" fmla="*/ 37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7" y="16"/>
                  </a:cubicBezTo>
                  <a:cubicBezTo>
                    <a:pt x="26" y="16"/>
                    <a:pt x="18" y="24"/>
                    <a:pt x="18" y="34"/>
                  </a:cubicBezTo>
                  <a:cubicBezTo>
                    <a:pt x="18" y="44"/>
                    <a:pt x="25" y="52"/>
                    <a:pt x="37" y="52"/>
                  </a:cubicBezTo>
                  <a:cubicBezTo>
                    <a:pt x="45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355" y="425"/>
              <a:ext cx="67" cy="91"/>
            </a:xfrm>
            <a:custGeom>
              <a:avLst/>
              <a:gdLst>
                <a:gd name="T0" fmla="*/ 51 w 51"/>
                <a:gd name="T1" fmla="*/ 20 h 69"/>
                <a:gd name="T2" fmla="*/ 36 w 51"/>
                <a:gd name="T3" fmla="*/ 16 h 69"/>
                <a:gd name="T4" fmla="*/ 18 w 51"/>
                <a:gd name="T5" fmla="*/ 34 h 69"/>
                <a:gd name="T6" fmla="*/ 36 w 51"/>
                <a:gd name="T7" fmla="*/ 52 h 69"/>
                <a:gd name="T8" fmla="*/ 51 w 51"/>
                <a:gd name="T9" fmla="*/ 49 h 69"/>
                <a:gd name="T10" fmla="*/ 51 w 51"/>
                <a:gd name="T11" fmla="*/ 67 h 69"/>
                <a:gd name="T12" fmla="*/ 35 w 51"/>
                <a:gd name="T13" fmla="*/ 69 h 69"/>
                <a:gd name="T14" fmla="*/ 0 w 51"/>
                <a:gd name="T15" fmla="*/ 34 h 69"/>
                <a:gd name="T16" fmla="*/ 35 w 51"/>
                <a:gd name="T17" fmla="*/ 0 h 69"/>
                <a:gd name="T18" fmla="*/ 51 w 51"/>
                <a:gd name="T19" fmla="*/ 2 h 69"/>
                <a:gd name="T20" fmla="*/ 51 w 51"/>
                <a:gd name="T21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69">
                  <a:moveTo>
                    <a:pt x="51" y="20"/>
                  </a:moveTo>
                  <a:cubicBezTo>
                    <a:pt x="50" y="20"/>
                    <a:pt x="45" y="16"/>
                    <a:pt x="36" y="16"/>
                  </a:cubicBezTo>
                  <a:cubicBezTo>
                    <a:pt x="25" y="16"/>
                    <a:pt x="18" y="24"/>
                    <a:pt x="18" y="34"/>
                  </a:cubicBezTo>
                  <a:cubicBezTo>
                    <a:pt x="18" y="44"/>
                    <a:pt x="25" y="52"/>
                    <a:pt x="36" y="52"/>
                  </a:cubicBezTo>
                  <a:cubicBezTo>
                    <a:pt x="44" y="52"/>
                    <a:pt x="50" y="49"/>
                    <a:pt x="51" y="49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9" y="67"/>
                    <a:pt x="43" y="69"/>
                    <a:pt x="35" y="69"/>
                  </a:cubicBezTo>
                  <a:cubicBezTo>
                    <a:pt x="16" y="69"/>
                    <a:pt x="0" y="56"/>
                    <a:pt x="0" y="34"/>
                  </a:cubicBezTo>
                  <a:cubicBezTo>
                    <a:pt x="0" y="14"/>
                    <a:pt x="15" y="0"/>
                    <a:pt x="35" y="0"/>
                  </a:cubicBezTo>
                  <a:cubicBezTo>
                    <a:pt x="43" y="0"/>
                    <a:pt x="49" y="2"/>
                    <a:pt x="51" y="2"/>
                  </a:cubicBezTo>
                  <a:lnTo>
                    <a:pt x="5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675" y="425"/>
              <a:ext cx="91" cy="91"/>
            </a:xfrm>
            <a:custGeom>
              <a:avLst/>
              <a:gdLst>
                <a:gd name="T0" fmla="*/ 70 w 70"/>
                <a:gd name="T1" fmla="*/ 34 h 69"/>
                <a:gd name="T2" fmla="*/ 35 w 70"/>
                <a:gd name="T3" fmla="*/ 69 h 69"/>
                <a:gd name="T4" fmla="*/ 0 w 70"/>
                <a:gd name="T5" fmla="*/ 34 h 69"/>
                <a:gd name="T6" fmla="*/ 35 w 70"/>
                <a:gd name="T7" fmla="*/ 0 h 69"/>
                <a:gd name="T8" fmla="*/ 70 w 70"/>
                <a:gd name="T9" fmla="*/ 34 h 69"/>
                <a:gd name="T10" fmla="*/ 35 w 70"/>
                <a:gd name="T11" fmla="*/ 17 h 69"/>
                <a:gd name="T12" fmla="*/ 18 w 70"/>
                <a:gd name="T13" fmla="*/ 34 h 69"/>
                <a:gd name="T14" fmla="*/ 35 w 70"/>
                <a:gd name="T15" fmla="*/ 52 h 69"/>
                <a:gd name="T16" fmla="*/ 52 w 70"/>
                <a:gd name="T17" fmla="*/ 34 h 69"/>
                <a:gd name="T18" fmla="*/ 35 w 70"/>
                <a:gd name="T19" fmla="*/ 1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" h="69">
                  <a:moveTo>
                    <a:pt x="70" y="34"/>
                  </a:moveTo>
                  <a:cubicBezTo>
                    <a:pt x="70" y="53"/>
                    <a:pt x="56" y="69"/>
                    <a:pt x="35" y="69"/>
                  </a:cubicBezTo>
                  <a:cubicBezTo>
                    <a:pt x="14" y="69"/>
                    <a:pt x="0" y="53"/>
                    <a:pt x="0" y="34"/>
                  </a:cubicBezTo>
                  <a:cubicBezTo>
                    <a:pt x="0" y="15"/>
                    <a:pt x="14" y="0"/>
                    <a:pt x="35" y="0"/>
                  </a:cubicBezTo>
                  <a:cubicBezTo>
                    <a:pt x="56" y="0"/>
                    <a:pt x="70" y="15"/>
                    <a:pt x="70" y="34"/>
                  </a:cubicBezTo>
                  <a:close/>
                  <a:moveTo>
                    <a:pt x="35" y="17"/>
                  </a:moveTo>
                  <a:cubicBezTo>
                    <a:pt x="25" y="17"/>
                    <a:pt x="18" y="25"/>
                    <a:pt x="18" y="34"/>
                  </a:cubicBezTo>
                  <a:cubicBezTo>
                    <a:pt x="18" y="44"/>
                    <a:pt x="25" y="52"/>
                    <a:pt x="35" y="52"/>
                  </a:cubicBezTo>
                  <a:cubicBezTo>
                    <a:pt x="45" y="52"/>
                    <a:pt x="52" y="44"/>
                    <a:pt x="52" y="34"/>
                  </a:cubicBezTo>
                  <a:cubicBezTo>
                    <a:pt x="52" y="25"/>
                    <a:pt x="45" y="17"/>
                    <a:pt x="3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503" y="425"/>
              <a:ext cx="60" cy="91"/>
            </a:xfrm>
            <a:custGeom>
              <a:avLst/>
              <a:gdLst>
                <a:gd name="T0" fmla="*/ 42 w 46"/>
                <a:gd name="T1" fmla="*/ 16 h 69"/>
                <a:gd name="T2" fmla="*/ 29 w 46"/>
                <a:gd name="T3" fmla="*/ 14 h 69"/>
                <a:gd name="T4" fmla="*/ 18 w 46"/>
                <a:gd name="T5" fmla="*/ 20 h 69"/>
                <a:gd name="T6" fmla="*/ 26 w 46"/>
                <a:gd name="T7" fmla="*/ 26 h 69"/>
                <a:gd name="T8" fmla="*/ 30 w 46"/>
                <a:gd name="T9" fmla="*/ 27 h 69"/>
                <a:gd name="T10" fmla="*/ 46 w 46"/>
                <a:gd name="T11" fmla="*/ 47 h 69"/>
                <a:gd name="T12" fmla="*/ 19 w 46"/>
                <a:gd name="T13" fmla="*/ 69 h 69"/>
                <a:gd name="T14" fmla="*/ 1 w 46"/>
                <a:gd name="T15" fmla="*/ 67 h 69"/>
                <a:gd name="T16" fmla="*/ 1 w 46"/>
                <a:gd name="T17" fmla="*/ 52 h 69"/>
                <a:gd name="T18" fmla="*/ 16 w 46"/>
                <a:gd name="T19" fmla="*/ 54 h 69"/>
                <a:gd name="T20" fmla="*/ 29 w 46"/>
                <a:gd name="T21" fmla="*/ 48 h 69"/>
                <a:gd name="T22" fmla="*/ 21 w 46"/>
                <a:gd name="T23" fmla="*/ 41 h 69"/>
                <a:gd name="T24" fmla="*/ 18 w 46"/>
                <a:gd name="T25" fmla="*/ 40 h 69"/>
                <a:gd name="T26" fmla="*/ 0 w 46"/>
                <a:gd name="T27" fmla="*/ 21 h 69"/>
                <a:gd name="T28" fmla="*/ 25 w 46"/>
                <a:gd name="T29" fmla="*/ 0 h 69"/>
                <a:gd name="T30" fmla="*/ 42 w 46"/>
                <a:gd name="T31" fmla="*/ 2 h 69"/>
                <a:gd name="T32" fmla="*/ 42 w 46"/>
                <a:gd name="T33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69">
                  <a:moveTo>
                    <a:pt x="42" y="16"/>
                  </a:moveTo>
                  <a:cubicBezTo>
                    <a:pt x="41" y="16"/>
                    <a:pt x="34" y="14"/>
                    <a:pt x="29" y="14"/>
                  </a:cubicBezTo>
                  <a:cubicBezTo>
                    <a:pt x="22" y="14"/>
                    <a:pt x="18" y="16"/>
                    <a:pt x="18" y="20"/>
                  </a:cubicBezTo>
                  <a:cubicBezTo>
                    <a:pt x="18" y="24"/>
                    <a:pt x="23" y="25"/>
                    <a:pt x="26" y="26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41" y="31"/>
                    <a:pt x="46" y="38"/>
                    <a:pt x="46" y="47"/>
                  </a:cubicBezTo>
                  <a:cubicBezTo>
                    <a:pt x="46" y="63"/>
                    <a:pt x="32" y="69"/>
                    <a:pt x="19" y="69"/>
                  </a:cubicBezTo>
                  <a:cubicBezTo>
                    <a:pt x="10" y="69"/>
                    <a:pt x="1" y="67"/>
                    <a:pt x="1" y="67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2" y="52"/>
                    <a:pt x="9" y="54"/>
                    <a:pt x="16" y="54"/>
                  </a:cubicBezTo>
                  <a:cubicBezTo>
                    <a:pt x="25" y="54"/>
                    <a:pt x="29" y="52"/>
                    <a:pt x="29" y="48"/>
                  </a:cubicBezTo>
                  <a:cubicBezTo>
                    <a:pt x="29" y="45"/>
                    <a:pt x="25" y="43"/>
                    <a:pt x="21" y="41"/>
                  </a:cubicBezTo>
                  <a:cubicBezTo>
                    <a:pt x="20" y="41"/>
                    <a:pt x="19" y="41"/>
                    <a:pt x="18" y="40"/>
                  </a:cubicBezTo>
                  <a:cubicBezTo>
                    <a:pt x="8" y="37"/>
                    <a:pt x="0" y="32"/>
                    <a:pt x="0" y="21"/>
                  </a:cubicBezTo>
                  <a:cubicBezTo>
                    <a:pt x="0" y="8"/>
                    <a:pt x="10" y="0"/>
                    <a:pt x="25" y="0"/>
                  </a:cubicBezTo>
                  <a:cubicBezTo>
                    <a:pt x="34" y="0"/>
                    <a:pt x="41" y="2"/>
                    <a:pt x="42" y="2"/>
                  </a:cubicBez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10"/>
            <p:cNvSpPr>
              <a:spLocks/>
            </p:cNvSpPr>
            <p:nvPr userDrawn="1"/>
          </p:nvSpPr>
          <p:spPr bwMode="auto">
            <a:xfrm>
              <a:off x="31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1"/>
            <p:cNvSpPr>
              <a:spLocks/>
            </p:cNvSpPr>
            <p:nvPr userDrawn="1"/>
          </p:nvSpPr>
          <p:spPr bwMode="auto">
            <a:xfrm>
              <a:off x="37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12"/>
            <p:cNvSpPr>
              <a:spLocks/>
            </p:cNvSpPr>
            <p:nvPr userDrawn="1"/>
          </p:nvSpPr>
          <p:spPr bwMode="auto">
            <a:xfrm>
              <a:off x="43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8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8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8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3"/>
            <p:cNvSpPr>
              <a:spLocks/>
            </p:cNvSpPr>
            <p:nvPr userDrawn="1"/>
          </p:nvSpPr>
          <p:spPr bwMode="auto">
            <a:xfrm>
              <a:off x="49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8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8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4"/>
            <p:cNvSpPr>
              <a:spLocks/>
            </p:cNvSpPr>
            <p:nvPr userDrawn="1"/>
          </p:nvSpPr>
          <p:spPr bwMode="auto">
            <a:xfrm>
              <a:off x="55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8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8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15"/>
            <p:cNvSpPr>
              <a:spLocks/>
            </p:cNvSpPr>
            <p:nvPr userDrawn="1"/>
          </p:nvSpPr>
          <p:spPr bwMode="auto">
            <a:xfrm>
              <a:off x="61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16"/>
            <p:cNvSpPr>
              <a:spLocks/>
            </p:cNvSpPr>
            <p:nvPr userDrawn="1"/>
          </p:nvSpPr>
          <p:spPr bwMode="auto">
            <a:xfrm>
              <a:off x="670" y="249"/>
              <a:ext cx="22" cy="139"/>
            </a:xfrm>
            <a:custGeom>
              <a:avLst/>
              <a:gdLst>
                <a:gd name="T0" fmla="*/ 17 w 17"/>
                <a:gd name="T1" fmla="*/ 8 h 106"/>
                <a:gd name="T2" fmla="*/ 9 w 17"/>
                <a:gd name="T3" fmla="*/ 0 h 106"/>
                <a:gd name="T4" fmla="*/ 0 w 17"/>
                <a:gd name="T5" fmla="*/ 8 h 106"/>
                <a:gd name="T6" fmla="*/ 0 w 17"/>
                <a:gd name="T7" fmla="*/ 97 h 106"/>
                <a:gd name="T8" fmla="*/ 9 w 17"/>
                <a:gd name="T9" fmla="*/ 106 h 106"/>
                <a:gd name="T10" fmla="*/ 17 w 17"/>
                <a:gd name="T11" fmla="*/ 97 h 106"/>
                <a:gd name="T12" fmla="*/ 17 w 17"/>
                <a:gd name="T13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06">
                  <a:moveTo>
                    <a:pt x="17" y="8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2"/>
                    <a:pt x="4" y="106"/>
                    <a:pt x="9" y="106"/>
                  </a:cubicBezTo>
                  <a:cubicBezTo>
                    <a:pt x="13" y="106"/>
                    <a:pt x="17" y="102"/>
                    <a:pt x="17" y="97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17"/>
            <p:cNvSpPr>
              <a:spLocks/>
            </p:cNvSpPr>
            <p:nvPr userDrawn="1"/>
          </p:nvSpPr>
          <p:spPr bwMode="auto">
            <a:xfrm>
              <a:off x="730" y="291"/>
              <a:ext cx="22" cy="75"/>
            </a:xfrm>
            <a:custGeom>
              <a:avLst/>
              <a:gdLst>
                <a:gd name="T0" fmla="*/ 17 w 17"/>
                <a:gd name="T1" fmla="*/ 8 h 57"/>
                <a:gd name="T2" fmla="*/ 9 w 17"/>
                <a:gd name="T3" fmla="*/ 0 h 57"/>
                <a:gd name="T4" fmla="*/ 0 w 17"/>
                <a:gd name="T5" fmla="*/ 8 h 57"/>
                <a:gd name="T6" fmla="*/ 0 w 17"/>
                <a:gd name="T7" fmla="*/ 49 h 57"/>
                <a:gd name="T8" fmla="*/ 9 w 17"/>
                <a:gd name="T9" fmla="*/ 57 h 57"/>
                <a:gd name="T10" fmla="*/ 17 w 17"/>
                <a:gd name="T11" fmla="*/ 49 h 57"/>
                <a:gd name="T12" fmla="*/ 17 w 17"/>
                <a:gd name="T13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7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9" y="57"/>
                  </a:cubicBezTo>
                  <a:cubicBezTo>
                    <a:pt x="13" y="57"/>
                    <a:pt x="17" y="53"/>
                    <a:pt x="17" y="49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/>
            <p:cNvSpPr>
              <a:spLocks/>
            </p:cNvSpPr>
            <p:nvPr userDrawn="1"/>
          </p:nvSpPr>
          <p:spPr bwMode="auto">
            <a:xfrm>
              <a:off x="790" y="321"/>
              <a:ext cx="22" cy="45"/>
            </a:xfrm>
            <a:custGeom>
              <a:avLst/>
              <a:gdLst>
                <a:gd name="T0" fmla="*/ 17 w 17"/>
                <a:gd name="T1" fmla="*/ 8 h 34"/>
                <a:gd name="T2" fmla="*/ 9 w 17"/>
                <a:gd name="T3" fmla="*/ 0 h 34"/>
                <a:gd name="T4" fmla="*/ 0 w 17"/>
                <a:gd name="T5" fmla="*/ 8 h 34"/>
                <a:gd name="T6" fmla="*/ 0 w 17"/>
                <a:gd name="T7" fmla="*/ 26 h 34"/>
                <a:gd name="T8" fmla="*/ 9 w 17"/>
                <a:gd name="T9" fmla="*/ 34 h 34"/>
                <a:gd name="T10" fmla="*/ 17 w 17"/>
                <a:gd name="T11" fmla="*/ 26 h 34"/>
                <a:gd name="T12" fmla="*/ 17 w 17"/>
                <a:gd name="T13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34">
                  <a:moveTo>
                    <a:pt x="17" y="8"/>
                  </a:moveTo>
                  <a:cubicBezTo>
                    <a:pt x="17" y="3"/>
                    <a:pt x="13" y="0"/>
                    <a:pt x="9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9" y="34"/>
                  </a:cubicBezTo>
                  <a:cubicBezTo>
                    <a:pt x="13" y="34"/>
                    <a:pt x="17" y="30"/>
                    <a:pt x="17" y="26"/>
                  </a:cubicBezTo>
                  <a:lnTo>
                    <a:pt x="1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4013" r:id="rId2"/>
    <p:sldLayoutId id="2147484014" r:id="rId3"/>
    <p:sldLayoutId id="2147483965" r:id="rId4"/>
    <p:sldLayoutId id="2147483967" r:id="rId5"/>
    <p:sldLayoutId id="2147483995" r:id="rId6"/>
    <p:sldLayoutId id="2147484007" r:id="rId7"/>
    <p:sldLayoutId id="2147484010" r:id="rId8"/>
    <p:sldLayoutId id="2147484011" r:id="rId9"/>
    <p:sldLayoutId id="2147484015" r:id="rId10"/>
    <p:sldLayoutId id="2147483998" r:id="rId11"/>
    <p:sldLayoutId id="2147484027" r:id="rId12"/>
    <p:sldLayoutId id="2147484029" r:id="rId13"/>
    <p:sldLayoutId id="2147484031" r:id="rId14"/>
  </p:sldLayoutIdLst>
  <p:transition spd="slow">
    <p:wipe/>
  </p:transition>
  <p:txStyles>
    <p:titleStyle>
      <a:lvl1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200" kern="1200" dirty="0">
          <a:solidFill>
            <a:schemeClr val="accent4"/>
          </a:solidFill>
          <a:latin typeface="+mj-lt"/>
          <a:ea typeface="ＭＳ Ｐゴシック" charset="0"/>
          <a:cs typeface="CiscoSans"/>
        </a:defRPr>
      </a:lvl1pPr>
      <a:lvl2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2pPr>
      <a:lvl3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3pPr>
      <a:lvl4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4pPr>
      <a:lvl5pPr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  <a:cs typeface="CiscoSans" pitchFamily="34" charset="0"/>
        </a:defRPr>
      </a:lvl5pPr>
      <a:lvl6pPr marL="4572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6pPr>
      <a:lvl7pPr marL="9144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7pPr>
      <a:lvl8pPr marL="13716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8pPr>
      <a:lvl9pPr marL="1828800" algn="l" defTabSz="684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200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169863" indent="-169863" algn="l" defTabSz="684213" rtl="0" eaLnBrk="1" fontAlgn="base" hangingPunct="1">
        <a:lnSpc>
          <a:spcPct val="95000"/>
        </a:lnSpc>
        <a:spcBef>
          <a:spcPts val="1075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358775" indent="-215900" algn="l" defTabSz="684213" rtl="0" eaLnBrk="1" fontAlgn="base" hangingPunct="1">
        <a:lnSpc>
          <a:spcPct val="95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4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431800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2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503238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574675" indent="-169863" algn="l" defTabSz="684213" rtl="0" eaLnBrk="1" fontAlgn="base" hangingPunct="1">
        <a:lnSpc>
          <a:spcPct val="95000"/>
        </a:lnSpc>
        <a:spcBef>
          <a:spcPts val="625"/>
        </a:spcBef>
        <a:spcAft>
          <a:spcPct val="0"/>
        </a:spcAft>
        <a:buFont typeface="Arial" charset="0"/>
        <a:buChar char="•"/>
        <a:defRPr lang="en-US" sz="11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863856" indent="-171445" algn="l" defTabSz="685777" rtl="0" eaLnBrk="1" latinLnBrk="0" hangingPunct="1">
        <a:spcBef>
          <a:spcPts val="600"/>
        </a:spcBef>
        <a:buFont typeface="Arial" pitchFamily="34" charset="0"/>
        <a:buChar char="•"/>
        <a:defRPr sz="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935844" indent="-171422" algn="l" defTabSz="685777" rtl="0" eaLnBrk="1" latinLnBrk="0" hangingPunct="1">
        <a:spcBef>
          <a:spcPts val="600"/>
        </a:spcBef>
        <a:buFont typeface="Arial" pitchFamily="34" charset="0"/>
        <a:buChar char="•"/>
        <a:defRPr sz="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00220" indent="0" algn="l" defTabSz="685777" rtl="0" eaLnBrk="1" latinLnBrk="0" hangingPunct="1">
        <a:spcBef>
          <a:spcPct val="20000"/>
        </a:spcBef>
        <a:buFont typeface="Arial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53" indent="-171445" algn="l" defTabSz="685777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77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6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55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41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32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2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10" algn="l" defTabSz="68577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336" userDrawn="1">
          <p15:clr>
            <a:srgbClr val="F26B43"/>
          </p15:clr>
        </p15:guide>
      </p15:sldGuideLst>
    </p:ext>
  </p:extLst>
</p:sldMaster>
</file>

<file path=ppt/slides/_rels/slide1.xml.rels><?xml version="1.0" encoding="utf-8"?>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?>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?>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?>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?>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?>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?>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6.xml.rels><?xml version="1.0" encoding="utf-8"?>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7.xml.rels><?xml version="1.0" encoding="utf-8"?>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8.xml.rels><?xml version="1.0" encoding="utf-8"?>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9.xml.rels><?xml version="1.0" encoding="utf-8"?>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?>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?>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1.xml.rels><?xml version="1.0" encoding="utf-8"?>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2.xml.rels><?xml version="1.0" encoding="utf-8"?>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?>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?>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?>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?>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7.xml.rels><?xml version="1.0" encoding="utf-8"?>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8.xml.rels><?xml version="1.0" encoding="utf-8"?>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?>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.xml.rels><?xml version="1.0" encoding="utf-8"?>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?>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?>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?>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?>
<Relationships xmlns="http://schemas.openxmlformats.org/package/2006/relationships"><Relationship Id="rId3" Type="http://schemas.openxmlformats.org/officeDocument/2006/relationships/hyperlink" Target="https://www.netacad.com/group/communities/community-home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?>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rtl="0"/>
            <a:r>
              <a:rPr lang="pl-PL"/>
              <a:t>Materiały dla nauczyciela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3: Ochrona prywatności i danych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50794" cy="902174"/>
          </a:xfrm>
        </p:spPr>
        <p:txBody>
          <a:bodyPr/>
          <a:lstStyle/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0477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3.1 Ochrona Twoich danych</a:t>
            </a:r>
          </a:p>
          <a:p>
            <a:pPr lvl="1" rtl="0"/>
            <a:r>
              <a:rPr lang="pl-PL"/>
              <a:t>Wyjaśnij, jak chronić urządzenia przed zagrożeniami.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Wyjaśnij, jak chronić urządzenia i sieć.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Opisz bezpieczne procedury przechowywania danych.</a:t>
            </a:r>
          </a:p>
          <a:p>
            <a:pPr rtl="0"/>
            <a:r>
              <a:rPr lang="pl-PL"/>
              <a:t>3.2 Ochrona Twojej prywatności w Internecie</a:t>
            </a:r>
          </a:p>
          <a:p>
            <a:pPr lvl="1" rtl="0"/>
            <a:r>
              <a:rPr lang="pl-PL"/>
              <a:t>Wyjaśnij, jak chronić swoją prywatność.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Opisz metody bezpiecznego uwierzytelniania.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Opisz bezpieczne zachowania w Internecie.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Rozdział 3 – Podział na sekcje oraz cele do zrealizowania</a:t>
            </a:r>
          </a:p>
        </p:txBody>
      </p:sp>
    </p:spTree>
    <p:extLst>
      <p:ext uri="{BB962C8B-B14F-4D97-AF65-F5344CB8AC3E}">
        <p14:creationId xmlns:p14="http://schemas.microsoft.com/office/powerpoint/2010/main" val="1758868671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3.1 Ochrona Twoich danych</a:t>
            </a:r>
          </a:p>
        </p:txBody>
      </p:sp>
    </p:spTree>
    <p:extLst>
      <p:ext uri="{BB962C8B-B14F-4D97-AF65-F5344CB8AC3E}">
        <p14:creationId xmlns:p14="http://schemas.microsoft.com/office/powerpoint/2010/main" val="67309964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Ochrona urządzeń i sieci </a:t>
            </a:r>
            <a:br>
              <a:rPr lang="en-US" altLang="en-US" sz="1600" dirty="0"/>
            </a:br>
            <a:r>
              <a:rPr lang="pl-PL"/>
              <a:t>Ochrona urządzeń komputerowych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357" y="737985"/>
            <a:ext cx="8853286" cy="4000270"/>
          </a:xfrm>
        </p:spPr>
        <p:txBody>
          <a:bodyPr>
            <a:normAutofit fontScale="77500" lnSpcReduction="20000"/>
          </a:bodyPr>
          <a:lstStyle/>
          <a:p>
            <a:pPr rtl="0"/>
            <a:r>
              <a:rPr lang="pl-PL"/>
              <a:t>Włącz zaporę sieciową</a:t>
            </a:r>
          </a:p>
          <a:p>
            <a:pPr lvl="1" rtl="0"/>
            <a:r>
              <a:rPr lang="pl-PL"/>
              <a:t>Zapobiegaj nieautoryzowanemu dostępowi do danych lub urządzeń komputerowych</a:t>
            </a:r>
          </a:p>
          <a:p>
            <a:pPr lvl="1" rtl="0"/>
            <a:r>
              <a:rPr lang="pl-PL"/>
              <a:t>Aktualizuj zaporę sieciową</a:t>
            </a:r>
          </a:p>
          <a:p>
            <a:pPr rtl="0"/>
            <a:r>
              <a:rPr lang="pl-PL"/>
              <a:t>Użyj oprogramowania antywirusowego i wykrywającego programy szpiegujące (ang. antispyware)</a:t>
            </a:r>
          </a:p>
          <a:p>
            <a:pPr lvl="1" rtl="0"/>
            <a:r>
              <a:rPr lang="pl-PL"/>
              <a:t>Zapobiegaj nieautoryzowanemu dostępowi do danych lub urządzeń komputerowych</a:t>
            </a:r>
          </a:p>
          <a:p>
            <a:pPr lvl="1" rtl="0"/>
            <a:r>
              <a:rPr lang="pl-PL"/>
              <a:t>Pobieraj oprogramowanie tylko z zaufanych witryn</a:t>
            </a:r>
          </a:p>
          <a:p>
            <a:pPr lvl="1" rtl="0"/>
            <a:r>
              <a:rPr lang="pl-PL"/>
              <a:t>Aktualizuj oprogramowanie</a:t>
            </a:r>
          </a:p>
          <a:p>
            <a:pPr rtl="0"/>
            <a:r>
              <a:rPr lang="pl-PL"/>
              <a:t>Zarządzaj systemem operacyjnym i przeglądarką internetową</a:t>
            </a:r>
          </a:p>
          <a:p>
            <a:pPr lvl="1" rtl="0"/>
            <a:r>
              <a:rPr lang="pl-PL"/>
              <a:t>Ustaw średni lub wyższy poziom bezpieczeństwa</a:t>
            </a:r>
          </a:p>
          <a:p>
            <a:pPr lvl="1" rtl="0"/>
            <a:r>
              <a:rPr lang="pl-PL"/>
              <a:t>Aktualizuj system operacyjny komputera i przeglądarkę internetową</a:t>
            </a:r>
          </a:p>
          <a:p>
            <a:pPr lvl="1" rtl="0"/>
            <a:r>
              <a:rPr lang="pl-PL"/>
              <a:t>Pobieraj i instaluj najnowsze poprawki oprogramowania</a:t>
            </a:r>
            <a:br>
              <a:rPr lang="en-US" dirty="0"/>
            </a:br>
            <a:r>
              <a:rPr lang="pl-PL"/>
              <a:t> oraz aktualizacje zabezpieczeń</a:t>
            </a:r>
          </a:p>
          <a:p>
            <a:pPr rtl="0"/>
            <a:r>
              <a:rPr lang="pl-PL"/>
              <a:t>Chroń wszystkie swoje urządzenia</a:t>
            </a:r>
          </a:p>
          <a:p>
            <a:pPr lvl="1" rtl="0"/>
            <a:r>
              <a:rPr lang="pl-PL"/>
              <a:t>Ograniczaj dostęp przy użyciu hasła</a:t>
            </a:r>
          </a:p>
          <a:p>
            <a:pPr lvl="1" rtl="0"/>
            <a:r>
              <a:rPr lang="pl-PL"/>
              <a:t>Szyfruj dane</a:t>
            </a:r>
          </a:p>
          <a:p>
            <a:pPr lvl="1" rtl="0"/>
            <a:r>
              <a:rPr lang="pl-PL"/>
              <a:t>Przechowuj tylko niezbędne informacje</a:t>
            </a:r>
          </a:p>
          <a:p>
            <a:pPr lvl="1" rtl="0"/>
            <a:r>
              <a:rPr lang="pl-PL"/>
              <a:t>Urządzenia Internetu Rzeczy (IoT)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A20402-8845-4E5C-BAC2-D666BCC733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847" y="2121478"/>
            <a:ext cx="4091475" cy="208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66563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Ochrona urządzeń i sieci</a:t>
            </a:r>
            <a:br>
              <a:rPr lang="en-US" altLang="en-US" sz="1600" dirty="0"/>
            </a:br>
            <a:r>
              <a:rPr lang="pl-PL"/>
              <a:t> Bezpieczne korzystanie z sieci bezprzewodowych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Domowa sieć bezprzewodowa</a:t>
            </a:r>
          </a:p>
          <a:p>
            <a:pPr lvl="1" rtl="0"/>
            <a:r>
              <a:rPr lang="pl-PL"/>
              <a:t>Zmień fabrycznie ustawiony identyfikator sieci SSID oraz domyślne hasło administracyjne na routerze Wi-Fi.</a:t>
            </a:r>
          </a:p>
          <a:p>
            <a:pPr lvl="1" rtl="0"/>
            <a:r>
              <a:rPr lang="pl-PL"/>
              <a:t>Wyłącz rozgłaszanie SSID.</a:t>
            </a:r>
          </a:p>
          <a:p>
            <a:pPr lvl="1" rtl="0"/>
            <a:r>
              <a:rPr lang="pl-PL"/>
              <a:t>Użyj standardu szyfrowania WPA2</a:t>
            </a:r>
          </a:p>
          <a:p>
            <a:pPr lvl="1" rtl="0"/>
            <a:r>
              <a:rPr lang="pl-PL"/>
              <a:t>Pamiętaj o wadzie bezpieczeństwa protokołu WPA2 – KRACK czyli tzw. reinstalacja klucza</a:t>
            </a:r>
          </a:p>
          <a:p>
            <a:pPr lvl="2" rtl="0"/>
            <a:r>
              <a:rPr lang="pl-PL"/>
              <a:t>KRACK umożliwia napastnikowi złamanie szyfrowania między </a:t>
            </a:r>
            <a:br>
              <a:rPr lang="en-US" dirty="0"/>
            </a:br>
            <a:r>
              <a:rPr lang="pl-PL"/>
              <a:t>routerem bezprzewodowym a maszynami do niego podłączonymi</a:t>
            </a:r>
          </a:p>
          <a:p>
            <a:pPr rtl="0"/>
            <a:r>
              <a:rPr lang="pl-PL"/>
              <a:t>Zachowaj ostrożność podczas korzystania z publicznych punktów dostępowych (tzw. hotspotów) Wi-Fi</a:t>
            </a:r>
          </a:p>
          <a:p>
            <a:pPr lvl="1" rtl="0"/>
            <a:r>
              <a:rPr lang="pl-PL"/>
              <a:t>Unikaj uzyskiwania dostępu do poufnych informacji lub wysyłania ich</a:t>
            </a:r>
          </a:p>
          <a:p>
            <a:pPr lvl="1" rtl="0"/>
            <a:r>
              <a:rPr lang="pl-PL"/>
              <a:t>Korzystaj z wirtualnej sieci prywatnej (VPN), która zapobiega podsłuchiwaniu</a:t>
            </a:r>
          </a:p>
          <a:p>
            <a:pPr rtl="0"/>
            <a:r>
              <a:rPr lang="pl-PL"/>
              <a:t>Wyłącz Bluetooth, gdy nie jest używany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B015191-E95A-40BE-B661-AE8E9FE37C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387" y="2238103"/>
            <a:ext cx="3771947" cy="247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1644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Ochrona urządzeń i sieci </a:t>
            </a:r>
            <a:br>
              <a:rPr lang="en-US" altLang="en-US" sz="1600" dirty="0"/>
            </a:br>
            <a:r>
              <a:rPr lang="pl-PL"/>
              <a:t>Używanie unikalnych haseł do kont internetowych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Zapobiega dostępowi do wszystkich internetowych kont za pomocą jednego zestawu danych dostępowych skradzionego przez cyberprzestępców</a:t>
            </a:r>
          </a:p>
          <a:p>
            <a:pPr rtl="0"/>
            <a:r>
              <a:rPr lang="pl-PL"/>
              <a:t>Używaj menedżerów haseł, aby ułatwić sobie ich zapamiętywanie</a:t>
            </a:r>
          </a:p>
          <a:p>
            <a:pPr rtl="0"/>
            <a:r>
              <a:rPr lang="pl-PL"/>
              <a:t>Wskazówki dotyczące wyboru dobrego hasła:</a:t>
            </a:r>
          </a:p>
          <a:p>
            <a:pPr lvl="1" rtl="0"/>
            <a:r>
              <a:rPr lang="pl-PL"/>
              <a:t>Nie używaj słów ani nazw własnych znajdujących się w słowniku dowolnego języka</a:t>
            </a:r>
          </a:p>
          <a:p>
            <a:pPr lvl="1" rtl="0"/>
            <a:r>
              <a:rPr lang="pl-PL"/>
              <a:t>Nie używaj pospolitych błędów w pisowni wyrazów</a:t>
            </a:r>
          </a:p>
          <a:p>
            <a:pPr lvl="1" rtl="0"/>
            <a:r>
              <a:rPr lang="pl-PL"/>
              <a:t>Nie używaj nazw komputerów ani nazw kont</a:t>
            </a:r>
          </a:p>
          <a:p>
            <a:pPr lvl="1" rtl="0"/>
            <a:r>
              <a:rPr lang="pl-PL"/>
              <a:t>Jeśli to możliwe, użyj znaków specjalnych, takich jak: ! @ # $% ^ &amp; * ()</a:t>
            </a:r>
          </a:p>
          <a:p>
            <a:pPr lvl="1" rtl="0"/>
            <a:r>
              <a:rPr lang="pl-PL"/>
              <a:t>Użyj hasła zawierającego co najmniej dziesięć znaków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586D62-D820-490C-BE47-A56822F36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856" y="3415529"/>
            <a:ext cx="51244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27357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Ochrona urządzeń i sieci</a:t>
            </a:r>
            <a:br>
              <a:rPr lang="en-US" altLang="en-US" sz="1600" dirty="0"/>
            </a:br>
            <a:r>
              <a:rPr lang="pl-PL"/>
              <a:t>Użyj ciągu wyrazów zamiast jednego wyrazu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8853286" cy="3961624"/>
          </a:xfrm>
        </p:spPr>
        <p:txBody>
          <a:bodyPr>
            <a:normAutofit fontScale="92500" lnSpcReduction="10000"/>
          </a:bodyPr>
          <a:lstStyle/>
          <a:p>
            <a:pPr rtl="0"/>
            <a:r>
              <a:rPr lang="pl-PL"/>
              <a:t>Wskazówki dotyczące wyboru dobrego hasła: </a:t>
            </a:r>
          </a:p>
          <a:p>
            <a:pPr lvl="1" rtl="0"/>
            <a:r>
              <a:rPr lang="pl-PL"/>
              <a:t>Wybierz jakiś dobrze Ci znany cytat</a:t>
            </a:r>
          </a:p>
          <a:p>
            <a:pPr lvl="1" rtl="0"/>
            <a:r>
              <a:rPr lang="pl-PL"/>
              <a:t>Dodaj znaki specjalne, takie jak: ! @ # $% ^ &amp; * ()</a:t>
            </a:r>
          </a:p>
          <a:p>
            <a:pPr lvl="1" rtl="0"/>
            <a:r>
              <a:rPr lang="pl-PL"/>
              <a:t>Pamiętaj, im dłuższy, tym lepszy</a:t>
            </a:r>
          </a:p>
          <a:p>
            <a:pPr lvl="1" rtl="0"/>
            <a:r>
              <a:rPr lang="pl-PL"/>
              <a:t>Unikaj pospolitych lub sławnych wypowiedzi, na przykład słów z popularnej piosenki</a:t>
            </a:r>
          </a:p>
          <a:p>
            <a:pPr rtl="0"/>
            <a:r>
              <a:rPr lang="pl-PL"/>
              <a:t>Podsumowanie nowych wytycznych Narodowego Instytutu Standaryzacji i Technologii (NIST): </a:t>
            </a:r>
          </a:p>
          <a:p>
            <a:pPr lvl="1" rtl="0"/>
            <a:r>
              <a:rPr lang="pl-PL"/>
              <a:t>8 znaków minimalnej długości, ale nie więcej niż 64 znaki</a:t>
            </a:r>
          </a:p>
          <a:p>
            <a:pPr lvl="1" rtl="0"/>
            <a:r>
              <a:rPr lang="pl-PL"/>
              <a:t>Nie używaj popularnych, łatwych do odgadnięcia haseł, takich jak „hasło" czy „abc123"</a:t>
            </a:r>
          </a:p>
          <a:p>
            <a:pPr lvl="1" rtl="0"/>
            <a:r>
              <a:rPr lang="pl-PL"/>
              <a:t>Nie stosuj ścisłych reguł, takich jak konieczność wprowadzania małych i wielkich liter oraz cyfr</a:t>
            </a:r>
          </a:p>
          <a:p>
            <a:pPr lvl="1" rtl="0"/>
            <a:r>
              <a:rPr lang="pl-PL"/>
              <a:t>Nie korzystaj z uwierzytelniania opartego na wiedzy konkretnego użytkownika, np. odpowiedzi na sekretne pytania, dane marketingowe czy historię transakcji</a:t>
            </a:r>
          </a:p>
          <a:p>
            <a:pPr lvl="1" rtl="0"/>
            <a:r>
              <a:rPr lang="pl-PL"/>
              <a:t>Zadbaj o dokładność wpisywania poprzez umożliwienie podglądu hasła podczas jego wprowadzania</a:t>
            </a:r>
          </a:p>
          <a:p>
            <a:pPr lvl="1" rtl="0"/>
            <a:r>
              <a:rPr lang="pl-PL"/>
              <a:t>Dozwolone są wszystkie znaki drukarskie i spacje</a:t>
            </a:r>
          </a:p>
          <a:p>
            <a:pPr lvl="1" rtl="0"/>
            <a:r>
              <a:rPr lang="pl-PL"/>
              <a:t>Nie stosuj podpowiedzi dotyczących hasła</a:t>
            </a:r>
          </a:p>
          <a:p>
            <a:pPr lvl="1" rtl="0"/>
            <a:r>
              <a:rPr lang="pl-PL"/>
              <a:t>Nie określaj czasu ważności hasła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E0294E-6C51-429A-9D12-BE2B3F366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3001" y="4040777"/>
            <a:ext cx="4574350" cy="90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8670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pPr rtl="0"/>
            <a:r>
              <a:rPr sz="1600" lang="pl-PL"/>
              <a:t>Ochrona urządzeń i sieci </a:t>
            </a:r>
            <a:br>
              <a:rPr lang="en-US" dirty="0"/>
            </a:br>
            <a:r>
              <a:rPr lang="pl-PL"/>
              <a:t>Ćwiczenie – Stwórz i przechowuj silne hasła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CBF554-A748-449B-BB2C-36D43B1EB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297" y="881883"/>
            <a:ext cx="5512073" cy="3829647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22725336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Przechowywanie danych </a:t>
            </a:r>
            <a:br>
              <a:rPr lang="en-US" altLang="en-US" sz="1600" dirty="0"/>
            </a:br>
            <a:r>
              <a:rPr lang="pl-PL"/>
              <a:t>Zaszyfruj swoje dane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Zaszyfrowane dane można odczytać tylko za pomocą tajnego klucza lub hasła</a:t>
            </a:r>
          </a:p>
          <a:p>
            <a:pPr rtl="0"/>
            <a:r>
              <a:rPr lang="pl-PL"/>
              <a:t>Zapobiega to nieautoryzowanemu przeglądaniu treści</a:t>
            </a:r>
          </a:p>
          <a:p>
            <a:pPr rtl="0"/>
            <a:r>
              <a:rPr lang="pl-PL"/>
              <a:t>Czym jest szyfrowanie?</a:t>
            </a:r>
          </a:p>
          <a:p>
            <a:pPr lvl="1" rtl="0"/>
            <a:r>
              <a:rPr lang="pl-PL"/>
              <a:t>procesem przetworzenia informacji do takiej postaci, która jest niemożliwa do odczytania przez osobę nieuprawnioną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90EC8D-3CF4-4089-B610-60D060EF71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051" y="2314249"/>
            <a:ext cx="4103569" cy="235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20387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Przechowywanie danych </a:t>
            </a:r>
            <a:br>
              <a:rPr lang="en-US" altLang="en-US" sz="1600" dirty="0"/>
            </a:br>
            <a:r>
              <a:rPr lang="pl-PL"/>
              <a:t>Stwórz kopię zapasową swoich danych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Zapobieganie przed utratą niezastąpionych danych (ang. irreplaceable data)</a:t>
            </a:r>
          </a:p>
          <a:p>
            <a:pPr rtl="0"/>
            <a:r>
              <a:rPr lang="pl-PL"/>
              <a:t>Wymagana dodatkowa lokalizacja do przechowywania danych</a:t>
            </a:r>
          </a:p>
          <a:p>
            <a:pPr rtl="0"/>
            <a:r>
              <a:rPr lang="pl-PL"/>
              <a:t>Regularne i automatyczne kopiowanie danych do miejsca, w którym znajduje się kopia zapasowa</a:t>
            </a:r>
          </a:p>
          <a:p>
            <a:pPr rtl="0"/>
            <a:r>
              <a:rPr lang="pl-PL"/>
              <a:t>Lokalna kopia zapasowa</a:t>
            </a:r>
          </a:p>
          <a:p>
            <a:pPr lvl="1" rtl="0"/>
            <a:r>
              <a:rPr lang="pl-PL"/>
              <a:t>Dysk sieciowy (ang. NAS), zewnętrzny dysk twardy, płyty CD / DVD, nośniki USB lub napędy taśmowe</a:t>
            </a:r>
          </a:p>
          <a:p>
            <a:pPr lvl="1" rtl="0"/>
            <a:r>
              <a:rPr lang="pl-PL"/>
              <a:t>Pełna kontrola i odpowiedzialność za koszty i utrzymanie</a:t>
            </a:r>
          </a:p>
          <a:p>
            <a:pPr rtl="0"/>
            <a:r>
              <a:rPr lang="pl-PL"/>
              <a:t>Usługa przechowywania danych w chmurze, taka jak Amazon Web Services (AWS)</a:t>
            </a:r>
          </a:p>
          <a:p>
            <a:pPr lvl="1" rtl="0"/>
            <a:r>
              <a:rPr lang="pl-PL"/>
              <a:t>Dostęp do kopii zapasowej w ramach dostępu do swojego konta</a:t>
            </a:r>
          </a:p>
          <a:p>
            <a:pPr lvl="1" rtl="0"/>
            <a:r>
              <a:rPr lang="pl-PL"/>
              <a:t>Może wymagać starannego wyboru danych, które powinny zostać zarchiwizowane</a:t>
            </a:r>
          </a:p>
          <a:p>
            <a:endParaRPr lang="en-CA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AF98A9-B309-41C0-98A3-B25A566A68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24" y="757904"/>
            <a:ext cx="2299606" cy="15971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8594E9-B87A-4754-A94D-074CC2A90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7975" y="2878896"/>
            <a:ext cx="2299606" cy="174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10967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pPr rtl="0"/>
            <a:r>
              <a:rPr sz="1600" lang="pl-PL"/>
              <a:t>Przechowywanie danych </a:t>
            </a:r>
            <a:br>
              <a:rPr lang="en-US" sz="1600" dirty="0"/>
            </a:br>
            <a:r>
              <a:rPr lang="pl-PL"/>
              <a:t>Ćwiczenie – Utwórz kopię zapasową swoich danych w pamięci zewnętrznej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09586B-637A-4BBC-BF03-706BE5A40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235" y="881883"/>
            <a:ext cx="5343530" cy="3814041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66856746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This PowerPoint deck is divided in two parts:</a:t>
            </a:r>
          </a:p>
          <a:p>
            <a:pPr rtl="0"/>
            <a:r>
              <a:rPr lang="pl-PL"/>
              <a:t>Instructor Planning Guide</a:t>
            </a:r>
          </a:p>
          <a:p>
            <a:pPr lvl="1" rtl="0"/>
            <a:r>
              <a:rPr lang="pl-PL"/>
              <a:t>Information to help you become familiar with the chapter</a:t>
            </a:r>
          </a:p>
          <a:p>
            <a:pPr lvl="1" rtl="0"/>
            <a:r>
              <a:rPr lang="pl-PL"/>
              <a:t>Teaching aids</a:t>
            </a:r>
          </a:p>
          <a:p>
            <a:pPr rtl="0"/>
            <a:r>
              <a:rPr lang="pl-PL"/>
              <a:t>Instructor Class Presentation</a:t>
            </a:r>
          </a:p>
          <a:p>
            <a:pPr lvl="1" rtl="0"/>
            <a:r>
              <a:rPr lang="pl-PL"/>
              <a:t>Optional slides that you can use in the classroom</a:t>
            </a:r>
          </a:p>
          <a:p>
            <a:pPr lvl="1" rtl="0"/>
            <a:r>
              <a:rPr lang="pl-PL"/>
              <a:t>Begins on slide # 9</a:t>
            </a:r>
          </a:p>
          <a:p>
            <a:endParaRPr lang="en-CA" dirty="0"/>
          </a:p>
          <a:p>
            <a:pPr rtl="0"/>
            <a:r>
              <a:rPr b="true" lang="pl-PL"/>
              <a:t>Note</a:t>
            </a:r>
            <a:r>
              <a:rPr lang="pl-PL"/>
              <a:t>: Remove the Planning Guide from this presentation before sharing with anyone.</a:t>
            </a:r>
          </a:p>
        </p:txBody>
      </p:sp>
      <p:sp>
        <p:nvSpPr>
          <p:cNvPr id="4098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Instructor Materials – Chapter 3 Planning Guide</a:t>
            </a:r>
          </a:p>
        </p:txBody>
      </p:sp>
    </p:spTree>
    <p:extLst>
      <p:ext uri="{BB962C8B-B14F-4D97-AF65-F5344CB8AC3E}">
        <p14:creationId xmlns:p14="http://schemas.microsoft.com/office/powerpoint/2010/main" val="3599581950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Przechowywanie danych</a:t>
            </a:r>
            <a:br>
              <a:rPr lang="en-US" altLang="en-US" sz="1600" dirty="0"/>
            </a:br>
            <a:r>
              <a:rPr lang="pl-PL"/>
              <a:t>Bezpowrotne usuwanie danych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Użyj przykładowych narzędzi do trwałego usunięcia danych: SDelete i Secure Empty Trash</a:t>
            </a:r>
          </a:p>
          <a:p>
            <a:pPr rtl="0"/>
            <a:r>
              <a:rPr lang="pl-PL"/>
              <a:t>Zniszcz urządzenie pamięci masowej, aby odzyskanie danych było niemożliwe</a:t>
            </a:r>
          </a:p>
          <a:p>
            <a:pPr rtl="0"/>
            <a:r>
              <a:rPr lang="pl-PL"/>
              <a:t>Usuń kopie przechowywane w Internecie</a:t>
            </a:r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D45C68-789D-4844-96BD-C41DE72E4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97382"/>
            <a:ext cx="4306128" cy="290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34170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334" y="124332"/>
            <a:ext cx="9144000" cy="757551"/>
          </a:xfrm>
        </p:spPr>
        <p:txBody>
          <a:bodyPr/>
          <a:lstStyle/>
          <a:p>
            <a:pPr rtl="0"/>
            <a:r>
              <a:rPr sz="1600" lang="pl-PL"/>
              <a:t>Przechowywanie danych </a:t>
            </a:r>
            <a:br>
              <a:rPr lang="en-US" sz="1600" dirty="0"/>
            </a:br>
            <a:r>
              <a:rPr lang="pl-PL"/>
              <a:t>Ćwiczenie – Kto posiada twoje dane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B14702-0E2C-4395-8B9E-1C8D09DD1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7646" y="881883"/>
            <a:ext cx="5108707" cy="3786829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868684459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3.2 Ochrona Twojej prywatności w Internecie</a:t>
            </a:r>
          </a:p>
        </p:txBody>
      </p:sp>
    </p:spTree>
    <p:extLst>
      <p:ext uri="{BB962C8B-B14F-4D97-AF65-F5344CB8AC3E}">
        <p14:creationId xmlns:p14="http://schemas.microsoft.com/office/powerpoint/2010/main" val="3815558621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Bezpieczne uwierzytelnianie</a:t>
            </a:r>
            <a:br>
              <a:rPr lang="en-US" altLang="en-US" sz="1600" dirty="0"/>
            </a:br>
            <a:r>
              <a:rPr lang="pl-PL"/>
              <a:t>Uwierzytelnianie dwuetapowe (2FA)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Wiele popularnych usług internetowych korzysta z uwierzytelniania dwuetapowego</a:t>
            </a:r>
          </a:p>
          <a:p>
            <a:pPr rtl="0"/>
            <a:r>
              <a:rPr lang="pl-PL"/>
              <a:t>Wymagają one nazwy użytkownika i hasła lub kodu PIN wraz z dodatkowym tokenem dostępu w formie:</a:t>
            </a:r>
          </a:p>
          <a:p>
            <a:pPr lvl="1" rtl="0"/>
            <a:r>
              <a:rPr b="true" lang="pl-PL"/>
              <a:t>Obiektu fizycznego</a:t>
            </a:r>
            <a:r>
              <a:rPr lang="pl-PL"/>
              <a:t> – karty kredytowej, karty bankomatowej, telefonu lub specjalnego klucza sprzętowego</a:t>
            </a:r>
          </a:p>
          <a:p>
            <a:pPr lvl="1" rtl="0"/>
            <a:r>
              <a:rPr b="true" lang="pl-PL"/>
              <a:t>Skanu biometrycznego – </a:t>
            </a:r>
            <a:r>
              <a:rPr lang="pl-PL"/>
              <a:t>odcisku palca, odcisku dłoni, rozpoznania twarzy lub rozpoznania głosu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940C6-502F-4CD0-B719-ABB15A004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766" y="2589803"/>
            <a:ext cx="3729174" cy="2069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53698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Bezpieczne uwierzytelnianie </a:t>
            </a:r>
            <a:br>
              <a:rPr lang="en-US" altLang="en-US" sz="1600" dirty="0"/>
            </a:br>
            <a:r>
              <a:rPr lang="pl-PL"/>
              <a:t>OAuth 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Standard otwartej autoryzacji (Open Authorization, OAuth)</a:t>
            </a:r>
            <a:br>
              <a:rPr lang="en-US" dirty="0"/>
            </a:br>
            <a:r>
              <a:rPr lang="pl-PL"/>
              <a:t> umożliwiający użytkownikowi </a:t>
            </a:r>
            <a:br>
              <a:rPr lang="en-US" dirty="0"/>
            </a:br>
            <a:r>
              <a:rPr lang="pl-PL"/>
              <a:t>uzyskanie dostępu do zewnętrznych aplikacji bez </a:t>
            </a:r>
            <a:br>
              <a:rPr lang="en-US" dirty="0"/>
            </a:br>
            <a:r>
              <a:rPr lang="pl-PL"/>
              <a:t>ujawniania swoich haseł.</a:t>
            </a:r>
          </a:p>
          <a:p>
            <a:pPr rtl="0"/>
            <a:r>
              <a:rPr lang="pl-PL"/>
              <a:t>OAuth pośredniczy w podjęciu decyzji: </a:t>
            </a:r>
            <a:br>
              <a:rPr lang="en-US" dirty="0"/>
            </a:br>
            <a:r>
              <a:rPr lang="pl-PL"/>
              <a:t>czy zezwolić użytkownikom na dostęp </a:t>
            </a:r>
            <a:br>
              <a:rPr lang="en-US" dirty="0"/>
            </a:br>
            <a:r>
              <a:rPr lang="pl-PL"/>
              <a:t>do zewnętrznych aplikacji.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1C6FCC-6BF5-4671-9ED5-AF4D10E70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7527" y="798943"/>
            <a:ext cx="4829824" cy="401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37465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Udostępniasz zbyt dużą ilość informacji? </a:t>
            </a:r>
            <a:br>
              <a:rPr lang="en-US" altLang="en-US" sz="1600" dirty="0"/>
            </a:br>
            <a:r>
              <a:rPr lang="pl-PL"/>
              <a:t>Nie udostępniaj zbyt wiele w mediach społecznościowych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lang="pl-PL"/>
              <a:t>W mediach społecznościowych udostępniaj tylko niezbędne informacje</a:t>
            </a:r>
          </a:p>
          <a:p>
            <a:pPr rtl="0"/>
            <a:r>
              <a:rPr lang="pl-PL"/>
              <a:t>Nie udostępniaj informacji, takich jak:</a:t>
            </a:r>
          </a:p>
          <a:p>
            <a:pPr lvl="1" rtl="0"/>
            <a:r>
              <a:rPr lang="pl-PL"/>
              <a:t>Data urodzenia</a:t>
            </a:r>
          </a:p>
          <a:p>
            <a:pPr lvl="1" rtl="0"/>
            <a:r>
              <a:rPr lang="pl-PL"/>
              <a:t>Adres e-mail</a:t>
            </a:r>
          </a:p>
          <a:p>
            <a:pPr lvl="1" rtl="0"/>
            <a:r>
              <a:rPr lang="pl-PL"/>
              <a:t>Numer telefonu</a:t>
            </a:r>
          </a:p>
          <a:p>
            <a:pPr rtl="0"/>
            <a:r>
              <a:rPr lang="pl-PL"/>
              <a:t>Sprawdź ustawienia mediów społecznościowych</a:t>
            </a:r>
          </a:p>
          <a:p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913A1B-73D2-4EF5-AB7F-45FF0251B4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2151" y="962977"/>
            <a:ext cx="3505200" cy="370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62964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Udostępnianie zbyt dużej ilości informacji</a:t>
            </a:r>
            <a:br>
              <a:rPr lang="en-US" altLang="en-US" sz="1600" dirty="0"/>
            </a:br>
            <a:r>
              <a:rPr lang="pl-PL"/>
              <a:t>Prywatność poczty e-mail oraz przeglądarki internetowej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65" y="798944"/>
            <a:ext cx="5368991" cy="4155319"/>
          </a:xfrm>
        </p:spPr>
        <p:txBody>
          <a:bodyPr/>
          <a:lstStyle/>
          <a:p>
            <a:pPr rtl="0"/>
            <a:r>
              <a:rPr lang="pl-PL"/>
              <a:t>Wysyłanie wiadomości e-mail przypomina wysłanie kartki pocztowej</a:t>
            </a:r>
          </a:p>
          <a:p>
            <a:pPr rtl="0"/>
            <a:r>
              <a:rPr lang="pl-PL"/>
              <a:t>Kopie wiadomości e-mail mogą być czytane przez każdego, kto ma do nich dostęp.</a:t>
            </a:r>
          </a:p>
          <a:p>
            <a:pPr rtl="0"/>
            <a:r>
              <a:rPr lang="pl-PL"/>
              <a:t>Wiadomość e-mail jest przekazywana pomiędzy różnymi serwerami</a:t>
            </a:r>
          </a:p>
          <a:p>
            <a:pPr rtl="0"/>
            <a:r>
              <a:rPr lang="pl-PL"/>
              <a:t>Korzystanie z prywatnego trybu przeglądania może zapobiec gromadzeniu informacji o Twojej aktywności sieciowej.</a:t>
            </a:r>
          </a:p>
          <a:p>
            <a:pPr rtl="0"/>
            <a:r>
              <a:rPr lang="pl-PL"/>
              <a:t>Tryb prywatny w popularnych przeglądarkach:</a:t>
            </a:r>
          </a:p>
          <a:p>
            <a:pPr lvl="1" rtl="0"/>
            <a:r>
              <a:rPr lang="pl-PL"/>
              <a:t>Microsoft Internet Explorer</a:t>
            </a:r>
            <a:r>
              <a:rPr b="true" lang="pl-PL"/>
              <a:t>: InPrivate</a:t>
            </a:r>
          </a:p>
          <a:p>
            <a:pPr lvl="1" rtl="0"/>
            <a:r>
              <a:rPr lang="pl-PL"/>
              <a:t>Google Chrome</a:t>
            </a:r>
            <a:r>
              <a:rPr b="true" lang="pl-PL"/>
              <a:t>: Incognito</a:t>
            </a:r>
          </a:p>
          <a:p>
            <a:pPr lvl="1" rtl="0"/>
            <a:r>
              <a:rPr lang="pl-PL"/>
              <a:t>Mozilla Firefox</a:t>
            </a:r>
            <a:r>
              <a:rPr b="true" lang="pl-PL"/>
              <a:t>: Karta prywatna / okno prywatne</a:t>
            </a:r>
          </a:p>
          <a:p>
            <a:pPr lvl="1" rtl="0"/>
            <a:r>
              <a:rPr lang="pl-PL"/>
              <a:t>Safari</a:t>
            </a:r>
            <a:r>
              <a:rPr b="true" lang="pl-PL"/>
              <a:t>: Prywatne: Prywatne przeglądanie</a:t>
            </a:r>
          </a:p>
          <a:p>
            <a:pPr marL="0" indent="0">
              <a:buNone/>
            </a:pPr>
            <a:endParaRPr lang="en-CA" alt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8D9B0-EB8A-474C-B785-4F2146705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1169" y="2374978"/>
            <a:ext cx="3104348" cy="216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35928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Udostępniasz zbyt dużą ilość informacji? </a:t>
            </a:r>
            <a:br>
              <a:rPr lang="en-US" altLang="en-US" sz="1600" dirty="0"/>
            </a:br>
            <a:r>
              <a:rPr lang="pl-PL"/>
              <a:t>Ćwiczenie – Rozpoznaj swoje ryzykowne internetowe przyzwyczajenia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C59CBEF-A5A6-4D2E-B459-3CA4702C4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1734" y="798944"/>
            <a:ext cx="5800531" cy="3846208"/>
          </a:xfrm>
          <a:prstGeom prst="rect">
            <a:avLst/>
          </a:prstGeom>
          <a:ln w="3175"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22285178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3.3 Podsumowanie rozdziału</a:t>
            </a:r>
          </a:p>
        </p:txBody>
      </p:sp>
    </p:spTree>
    <p:extLst>
      <p:ext uri="{BB962C8B-B14F-4D97-AF65-F5344CB8AC3E}">
        <p14:creationId xmlns:p14="http://schemas.microsoft.com/office/powerpoint/2010/main" val="3886944279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sz="1600" lang="pl-PL"/>
              <a:t>Ochrona prywatności i danych </a:t>
            </a:r>
            <a:br>
              <a:rPr lang="en-US" altLang="en-US" sz="1600" dirty="0"/>
            </a:br>
            <a:r>
              <a:rPr lang="pl-PL"/>
              <a:t>Podsumowanie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rtl="0"/>
            <a:r>
              <a:rPr sz="1400" lang="pl-PL"/>
              <a:t>Wyjaśnij, jak chronić urządzenia i sieć przed zagrożeniami.</a:t>
            </a:r>
          </a:p>
          <a:p>
            <a:pPr rtl="0"/>
            <a:r>
              <a:rPr sz="1400" lang="pl-PL"/>
              <a:t>Opisz bezpieczne procedury przechowywania danych.</a:t>
            </a:r>
          </a:p>
          <a:p>
            <a:pPr rtl="0"/>
            <a:r>
              <a:rPr sz="1400" lang="pl-PL"/>
              <a:t>Wyjaśnij, jak chronić swoją prywatność poprzez użycie metod bezpiecznego uwierzytelniania, a także jak wypracować u siebie nawyki bezpiecznego korzystania z Internetu.</a:t>
            </a:r>
          </a:p>
          <a:p>
            <a:endParaRPr lang="en-CA" altLang="en-US" dirty="0"/>
          </a:p>
        </p:txBody>
      </p:sp>
    </p:spTree>
    <p:extLst>
      <p:ext uri="{BB962C8B-B14F-4D97-AF65-F5344CB8AC3E}">
        <p14:creationId xmlns:p14="http://schemas.microsoft.com/office/powerpoint/2010/main" val="62878877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6425" y="915409"/>
            <a:ext cx="7598042" cy="1802391"/>
          </a:xfrm>
        </p:spPr>
        <p:txBody>
          <a:bodyPr/>
          <a:lstStyle/>
          <a:p>
            <a:pPr rtl="0"/>
            <a:r>
              <a:rPr lang="pl-PL"/>
              <a:t>Rozdział 3: Ochrona prywatności i danych</a:t>
            </a:r>
          </a:p>
        </p:txBody>
      </p:sp>
      <p:sp>
        <p:nvSpPr>
          <p:cNvPr id="3" name="Rectangle 2"/>
          <p:cNvSpPr/>
          <p:nvPr/>
        </p:nvSpPr>
        <p:spPr>
          <a:xfrm>
            <a:off x="628650" y="34360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rtl="0"/>
            <a:r>
              <a:rPr b="true" lang="pl-PL"/>
              <a:t>Poradnik planowania – Wprowadzenie do cyberbezpieczeństwa (wersja 2.1)</a:t>
            </a:r>
          </a:p>
        </p:txBody>
      </p:sp>
    </p:spTree>
    <p:extLst>
      <p:ext uri="{BB962C8B-B14F-4D97-AF65-F5344CB8AC3E}">
        <p14:creationId xmlns:p14="http://schemas.microsoft.com/office/powerpoint/2010/main" val="914249568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828277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ct val="30000"/>
              </a:spcBef>
              <a:buNone/>
            </a:pPr>
            <a:r>
              <a:rPr lang="pl-PL"/>
              <a:t>What activities are associated with this chapter?</a:t>
            </a:r>
          </a:p>
          <a:p>
            <a:pPr marL="0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  <a:p>
            <a:pPr marL="89297" indent="0">
              <a:spcBef>
                <a:spcPct val="30000"/>
              </a:spcBef>
              <a:buNone/>
            </a:pPr>
            <a:endParaRPr lang="en-US" dirty="0"/>
          </a:p>
        </p:txBody>
      </p:sp>
      <p:sp>
        <p:nvSpPr>
          <p:cNvPr id="6146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3: Activities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432733"/>
              </p:ext>
            </p:extLst>
          </p:nvPr>
        </p:nvGraphicFramePr>
        <p:xfrm>
          <a:off x="457291" y="1122081"/>
          <a:ext cx="8425452" cy="1456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668">
                  <a:extLst>
                    <a:ext uri="{9D8B030D-6E8A-4147-A177-3AD203B41FA5}">
                      <a16:colId xmlns:a16="http://schemas.microsoft.com/office/drawing/2014/main" val="3156509146"/>
                    </a:ext>
                  </a:extLst>
                </a:gridCol>
                <a:gridCol w="4863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6347">
                <a:tc>
                  <a:txBody>
                    <a:bodyPr/>
                    <a:lstStyle/>
                    <a:p>
                      <a:pPr marL="0" marR="0" lvl="0" indent="0" algn="ctr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Page #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l" defTabSz="6857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200" lang="pl-PL"/>
                        <a:t>Activity Type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200" lang="pl-PL"/>
                        <a:t>Activity Name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3.1.1.5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Create and Store Strong Passwords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3.1.2.3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rtl="0"/>
                      <a:r>
                        <a:rPr sz="1100" lang="pl-PL"/>
                        <a:t>Back up Data to External Storage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3.1.2.5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Who Owns Your Data?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629">
                <a:tc>
                  <a:txBody>
                    <a:bodyPr/>
                    <a:lstStyle/>
                    <a:p>
                      <a:pPr algn="ctr" rtl="0"/>
                      <a:r>
                        <a:rPr sz="1100" lang="pl-PL"/>
                        <a:t>3.2.2.3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Lab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100" lang="pl-PL"/>
                        <a:t>Discover your Own Risky Online Behavior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27372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 rtl="0">
              <a:spcBef>
                <a:spcPct val="30000"/>
              </a:spcBef>
            </a:pPr>
            <a:r>
              <a:rPr lang="pl-PL"/>
              <a:t>Students should complete Chapter 3, “Assessment” after completing Chapter 3.</a:t>
            </a:r>
          </a:p>
          <a:p>
            <a:pPr eaLnBrk="1" hangingPunct="1" rtl="0">
              <a:spcBef>
                <a:spcPct val="30000"/>
              </a:spcBef>
            </a:pPr>
            <a:r>
              <a:rPr lang="pl-PL"/>
              <a:t>Quizzes, labs, and other activities can be used to informally assess student progress.</a:t>
            </a:r>
          </a:p>
        </p:txBody>
      </p:sp>
      <p:sp>
        <p:nvSpPr>
          <p:cNvPr id="7170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3: Assessment</a:t>
            </a:r>
          </a:p>
        </p:txBody>
      </p:sp>
    </p:spTree>
    <p:extLst>
      <p:ext uri="{BB962C8B-B14F-4D97-AF65-F5344CB8AC3E}">
        <p14:creationId xmlns:p14="http://schemas.microsoft.com/office/powerpoint/2010/main" val="129608035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lnSpc>
                <a:spcPct val="85000"/>
              </a:lnSpc>
              <a:spcBef>
                <a:spcPct val="30000"/>
              </a:spcBef>
              <a:buNone/>
            </a:pPr>
            <a:r>
              <a:rPr lang="pl-PL"/>
              <a:t>Prior to teaching Chapter 3, the instructor should: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Complete Chapter 3, “Assessment.”</a:t>
            </a:r>
          </a:p>
          <a:p>
            <a:pPr rtl="0">
              <a:lnSpc>
                <a:spcPct val="85000"/>
              </a:lnSpc>
              <a:spcBef>
                <a:spcPct val="30000"/>
              </a:spcBef>
            </a:pPr>
            <a:r>
              <a:rPr sz="1600" lang="pl-PL"/>
              <a:t>Review the Additional Resources and Activities document in the Student Resources for possible additional resources and activities.</a:t>
            </a:r>
          </a:p>
          <a:p>
            <a:pPr eaLnBrk="1" hangingPunct="1" rtl="0">
              <a:lnSpc>
                <a:spcPct val="85000"/>
              </a:lnSpc>
              <a:spcBef>
                <a:spcPct val="30000"/>
              </a:spcBef>
            </a:pPr>
            <a:r>
              <a:rPr lang="pl-PL"/>
              <a:t>The objectives of this chapter are: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Explain how to protect your devices and network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safe procedures for data maintenance.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strong authentication methods</a:t>
            </a:r>
          </a:p>
          <a:p>
            <a:pPr marL="630238" lvl="2" indent="-214313" rtl="0">
              <a:buFont typeface="Arial" panose="020B0604020202020204" pitchFamily="34" charset="0"/>
              <a:buChar char="•"/>
            </a:pPr>
            <a:r>
              <a:rPr lang="pl-PL"/>
              <a:t>Describe safe online behaviors.</a:t>
            </a:r>
          </a:p>
          <a:p>
            <a:pPr marL="630238" lvl="2" indent="-214313">
              <a:buFont typeface="Arial" panose="020B0604020202020204" pitchFamily="34" charset="0"/>
              <a:buChar char="•"/>
            </a:pPr>
            <a:endParaRPr lang="en-US" sz="1500" dirty="0"/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ct val="30000"/>
              </a:spcBef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pl-PL"/>
              <a:t>Chapter 3: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2379341361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For additional help with teaching strategies, including lesson plans, analogies for difficult concepts, and discussion topics, visit the </a:t>
            </a:r>
            <a:r>
              <a:rPr lang="pl-PL">
                <a:hlinkClick r:id="rId3"/>
              </a:rPr>
              <a:t>Community Forums </a:t>
            </a:r>
            <a:r>
              <a:rPr lang="pl-PL"/>
              <a:t>.</a:t>
            </a:r>
          </a:p>
          <a:p>
            <a:pPr rtl="0">
              <a:lnSpc>
                <a:spcPct val="85000"/>
              </a:lnSpc>
              <a:spcBef>
                <a:spcPct val="30000"/>
              </a:spcBef>
              <a:defRPr/>
            </a:pPr>
            <a:r>
              <a:rPr lang="pl-PL"/>
              <a:t>If you have lesson plans or resources that you would like to share, upload them to the Community Forums in order to help other instructors.</a:t>
            </a:r>
          </a:p>
        </p:txBody>
      </p:sp>
      <p:sp>
        <p:nvSpPr>
          <p:cNvPr id="13314" name="Rectangle 3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 rtl="0"/>
            <a:r>
              <a:rPr lang="pl-PL"/>
              <a:t>Chapter 3: Additional Help</a:t>
            </a:r>
          </a:p>
        </p:txBody>
      </p:sp>
    </p:spTree>
    <p:extLst>
      <p:ext uri="{BB962C8B-B14F-4D97-AF65-F5344CB8AC3E}">
        <p14:creationId xmlns:p14="http://schemas.microsoft.com/office/powerpoint/2010/main" val="1849301981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16802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c="http://schemas.openxmlformats.org/drawingml/2006/chart" xmlns:c15="http://schemas.microsoft.com/office/drawing/2012/chart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pl-PL"/>
              <a:t>Rozdział 3: Ochrona prywatności i danych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469497" y="3809526"/>
            <a:ext cx="2571576" cy="902174"/>
          </a:xfrm>
        </p:spPr>
        <p:txBody>
          <a:bodyPr/>
          <a:lstStyle/>
          <a:p>
            <a:endParaRPr lang="en-US" dirty="0"/>
          </a:p>
          <a:p>
            <a:pPr rtl="0"/>
            <a:r>
              <a:rPr lang="pl-PL"/>
              <a:t>Wprowadzenie do cyberbezpieczeństwa (wersja 2.1)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938014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Default Theme">
  <a:themeElements>
    <a:clrScheme name="Custom 6">
      <a:dk1>
        <a:srgbClr val="58585B"/>
      </a:dk1>
      <a:lt1>
        <a:srgbClr val="FFFFFF"/>
      </a:lt1>
      <a:dk2>
        <a:srgbClr val="58585B"/>
      </a:dk2>
      <a:lt2>
        <a:srgbClr val="81C569"/>
      </a:lt2>
      <a:accent1>
        <a:srgbClr val="004C69"/>
      </a:accent1>
      <a:accent2>
        <a:srgbClr val="9E0B0F"/>
      </a:accent2>
      <a:accent3>
        <a:srgbClr val="FFFFFF"/>
      </a:accent3>
      <a:accent4>
        <a:srgbClr val="367187"/>
      </a:accent4>
      <a:accent5>
        <a:srgbClr val="38C6F4"/>
      </a:accent5>
      <a:accent6>
        <a:srgbClr val="FBAB18"/>
      </a:accent6>
      <a:hlink>
        <a:srgbClr val="38C6F4"/>
      </a:hlink>
      <a:folHlink>
        <a:srgbClr val="81C569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6A4D7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Default Theme" id="{A3178FD6-045E-43BB-9FF9-79BDC55288A1}" vid="{B3635A64-254C-4D4D-B1C2-6197525273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8413</TotalTime>
  <Words>1509</Words>
  <Application>Microsoft Office PowerPoint</Application>
  <PresentationFormat>On-screen Show (16:9)</PresentationFormat>
  <Paragraphs>261</Paragraphs>
  <Slides>30</Slides>
  <Notes>28</Notes>
  <HiddenSlides>6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ＭＳ Ｐゴシック</vt:lpstr>
      <vt:lpstr>Arial</vt:lpstr>
      <vt:lpstr>Calibri</vt:lpstr>
      <vt:lpstr>CiscoSans</vt:lpstr>
      <vt:lpstr>CiscoSans ExtraLight</vt:lpstr>
      <vt:lpstr>CiscoSans Thin</vt:lpstr>
      <vt:lpstr>Wingdings</vt:lpstr>
      <vt:lpstr>Default Theme</vt:lpstr>
      <vt:lpstr>Chapter 3: Protecting Your Data and Privacy</vt:lpstr>
      <vt:lpstr>Instructor Materials – Chapter 3 Planning Guide</vt:lpstr>
      <vt:lpstr>Chapter 3: Protecting Your Data and Privacy</vt:lpstr>
      <vt:lpstr>Chapter 3: Activities</vt:lpstr>
      <vt:lpstr>Chapter 3: Assessment</vt:lpstr>
      <vt:lpstr>Chapter 3: Best Practices</vt:lpstr>
      <vt:lpstr>Chapter 3: Additional Help</vt:lpstr>
      <vt:lpstr>PowerPoint Presentation</vt:lpstr>
      <vt:lpstr>Chapter 3: Protecting Your Data and Privacy</vt:lpstr>
      <vt:lpstr>Chapter 3 - Sections &amp; Objectives</vt:lpstr>
      <vt:lpstr>3.1 Protecting Your Data</vt:lpstr>
      <vt:lpstr>Protecting Your Devices and Network Protecting Your Computing Devices</vt:lpstr>
      <vt:lpstr>Protecting Your Devices and Network Use Wireless Networks Safely</vt:lpstr>
      <vt:lpstr>Protecting Your Devices and Network Use Unique Passwords for Each Online Account</vt:lpstr>
      <vt:lpstr>Protecting Your Devices and Network Use Passphrase Rather Than a Password</vt:lpstr>
      <vt:lpstr>Protecting Your Devices and Network Lab – Create and Store Strong Passwords</vt:lpstr>
      <vt:lpstr>Data Maintenance Encrypt Your Data</vt:lpstr>
      <vt:lpstr>Data Maintenance Back up Your Data</vt:lpstr>
      <vt:lpstr>Data Maintenance Lab – Back up Data to External Storage</vt:lpstr>
      <vt:lpstr>Data Maintenance Deleting Your Data Permanently</vt:lpstr>
      <vt:lpstr>Data Maintenance Lab – Who Owns Your Data</vt:lpstr>
      <vt:lpstr>3.2 Safeguarding Your Online Privacy</vt:lpstr>
      <vt:lpstr>Strong Authentication Two Factor Authentication</vt:lpstr>
      <vt:lpstr>Strong Authentication OAuth 2.0</vt:lpstr>
      <vt:lpstr>Sharing Too Much Information? Do Not Share Too Much on Social Media</vt:lpstr>
      <vt:lpstr>Sharing Too Much Information Email and Web Browser Privacy</vt:lpstr>
      <vt:lpstr>Sharing Too Much Information? Lab – Discover Your Own Risky Online Behavior</vt:lpstr>
      <vt:lpstr>3.3 Chapter Summary</vt:lpstr>
      <vt:lpstr>Protecting Your Data and Privacy Summary</vt:lpstr>
      <vt:lpstr>PowerPoint Presentation</vt:lpstr>
    </vt:vector>
  </TitlesOfParts>
  <Company>Cisco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bvachon@cisco.com</dc:creator>
  <cp:lastModifiedBy>Sukyi</cp:lastModifiedBy>
  <cp:revision>294</cp:revision>
  <dcterms:created xsi:type="dcterms:W3CDTF">2016-08-22T22:27:36Z</dcterms:created>
  <dcterms:modified xsi:type="dcterms:W3CDTF">2017-12-18T18:14:55Z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https://cisco.jiveon.com</vt:lpwstr>
  </property>
  <property fmtid="{D5CDD505-2E9C-101B-9397-08002B2CF9AE}" pid="3" name="Offisync_UpdateToken">
    <vt:lpwstr>1</vt:lpwstr>
  </property>
  <property fmtid="{D5CDD505-2E9C-101B-9397-08002B2CF9AE}" pid="4" name="Offisync_ServerID">
    <vt:lpwstr>07841bbc-cd3c-4a76-827f-75a2226890f4</vt:lpwstr>
  </property>
  <property fmtid="{D5CDD505-2E9C-101B-9397-08002B2CF9AE}" pid="5" name="Offisync_UniqueId">
    <vt:lpwstr>1702406</vt:lpwstr>
  </property>
  <property fmtid="{D5CDD505-2E9C-101B-9397-08002B2CF9AE}" pid="6" name="Jive_VersionGuid">
    <vt:lpwstr>fd96a0b3-f68d-4727-8e4f-2128d37ed30a</vt:lpwstr>
  </property>
  <property fmtid="{D5CDD505-2E9C-101B-9397-08002B2CF9AE}" pid="7" name="Jive_LatestUserAccountName">
    <vt:lpwstr>alljohns</vt:lpwstr>
  </property>
</Properties>
</file>